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91" r:id="rId2"/>
    <p:sldId id="354" r:id="rId3"/>
    <p:sldId id="443" r:id="rId4"/>
    <p:sldId id="367" r:id="rId5"/>
    <p:sldId id="371" r:id="rId6"/>
    <p:sldId id="369" r:id="rId7"/>
    <p:sldId id="370" r:id="rId8"/>
    <p:sldId id="444" r:id="rId9"/>
    <p:sldId id="445" r:id="rId10"/>
    <p:sldId id="365" r:id="rId11"/>
    <p:sldId id="372" r:id="rId12"/>
    <p:sldId id="373" r:id="rId13"/>
    <p:sldId id="405" r:id="rId14"/>
    <p:sldId id="374" r:id="rId15"/>
    <p:sldId id="375" r:id="rId16"/>
    <p:sldId id="406" r:id="rId17"/>
    <p:sldId id="429" r:id="rId18"/>
    <p:sldId id="430" r:id="rId19"/>
    <p:sldId id="377" r:id="rId20"/>
    <p:sldId id="378" r:id="rId21"/>
    <p:sldId id="411" r:id="rId22"/>
    <p:sldId id="413" r:id="rId23"/>
    <p:sldId id="446" r:id="rId24"/>
    <p:sldId id="414" r:id="rId25"/>
    <p:sldId id="415" r:id="rId26"/>
    <p:sldId id="447" r:id="rId27"/>
    <p:sldId id="423" r:id="rId28"/>
    <p:sldId id="407" r:id="rId29"/>
    <p:sldId id="416" r:id="rId30"/>
    <p:sldId id="417" r:id="rId31"/>
    <p:sldId id="448" r:id="rId32"/>
    <p:sldId id="418" r:id="rId33"/>
    <p:sldId id="419" r:id="rId34"/>
    <p:sldId id="425" r:id="rId35"/>
    <p:sldId id="449" r:id="rId36"/>
    <p:sldId id="426" r:id="rId37"/>
    <p:sldId id="420" r:id="rId38"/>
    <p:sldId id="424" r:id="rId39"/>
    <p:sldId id="450" r:id="rId40"/>
    <p:sldId id="422" r:id="rId41"/>
    <p:sldId id="451" r:id="rId42"/>
    <p:sldId id="427" r:id="rId43"/>
    <p:sldId id="412" r:id="rId44"/>
    <p:sldId id="410" r:id="rId45"/>
    <p:sldId id="452" r:id="rId46"/>
    <p:sldId id="379" r:id="rId47"/>
    <p:sldId id="442" r:id="rId48"/>
    <p:sldId id="428" r:id="rId49"/>
    <p:sldId id="453" r:id="rId50"/>
    <p:sldId id="441" r:id="rId51"/>
    <p:sldId id="432" r:id="rId52"/>
    <p:sldId id="431" r:id="rId53"/>
    <p:sldId id="433" r:id="rId54"/>
    <p:sldId id="434" r:id="rId55"/>
    <p:sldId id="382" r:id="rId56"/>
    <p:sldId id="362" r:id="rId57"/>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e Chipenembe -Ngale" initials="JC-" lastIdx="1" clrIdx="0">
    <p:extLst>
      <p:ext uri="{19B8F6BF-5375-455C-9EA6-DF929625EA0E}">
        <p15:presenceInfo xmlns:p15="http://schemas.microsoft.com/office/powerpoint/2012/main" userId="feb633e16351fb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BA0C2F"/>
    <a:srgbClr val="FFFFFF"/>
    <a:srgbClr val="E7E7E5"/>
    <a:srgbClr val="CFCDC9"/>
    <a:srgbClr val="6C6463"/>
    <a:srgbClr val="651D32"/>
    <a:srgbClr val="0067B9"/>
    <a:srgbClr val="A7C6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64" autoAdjust="0"/>
    <p:restoredTop sz="86085" autoAdjust="0"/>
  </p:normalViewPr>
  <p:slideViewPr>
    <p:cSldViewPr snapToGrid="0" snapToObjects="1">
      <p:cViewPr varScale="1">
        <p:scale>
          <a:sx n="129" d="100"/>
          <a:sy n="129" d="100"/>
        </p:scale>
        <p:origin x="702" y="108"/>
      </p:cViewPr>
      <p:guideLst>
        <p:guide orient="horz" pos="1633"/>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1/8/2018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dirty="0"/>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1/8/2018</a:t>
            </a:fld>
            <a:endParaRPr lang="en-US" dirty="0"/>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dirty="0"/>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A558B-E4E9-A94A-B9C1-029E46A76ABA}" type="slidenum">
              <a:rPr lang="en-US" smtClean="0"/>
              <a:t>1</a:t>
            </a:fld>
            <a:endParaRPr lang="en-US" dirty="0"/>
          </a:p>
        </p:txBody>
      </p:sp>
    </p:spTree>
    <p:extLst>
      <p:ext uri="{BB962C8B-B14F-4D97-AF65-F5344CB8AC3E}">
        <p14:creationId xmlns:p14="http://schemas.microsoft.com/office/powerpoint/2010/main" val="2047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24A558B-E4E9-A94A-B9C1-029E46A76ABA}" type="slidenum">
              <a:rPr lang="en-US" smtClean="0"/>
              <a:t>22</a:t>
            </a:fld>
            <a:endParaRPr lang="en-US" dirty="0"/>
          </a:p>
        </p:txBody>
      </p:sp>
    </p:spTree>
    <p:extLst>
      <p:ext uri="{BB962C8B-B14F-4D97-AF65-F5344CB8AC3E}">
        <p14:creationId xmlns:p14="http://schemas.microsoft.com/office/powerpoint/2010/main" val="409687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824A558B-E4E9-A94A-B9C1-029E46A76ABA}" type="slidenum">
              <a:rPr lang="en-US" smtClean="0"/>
              <a:t>38</a:t>
            </a:fld>
            <a:endParaRPr lang="en-US" dirty="0"/>
          </a:p>
        </p:txBody>
      </p:sp>
    </p:spTree>
    <p:extLst>
      <p:ext uri="{BB962C8B-B14F-4D97-AF65-F5344CB8AC3E}">
        <p14:creationId xmlns:p14="http://schemas.microsoft.com/office/powerpoint/2010/main" val="3897110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14562"/>
          <a:stretch/>
        </p:blipFill>
        <p:spPr>
          <a:xfrm>
            <a:off x="142875" y="2512695"/>
            <a:ext cx="3241182" cy="2518092"/>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t="4969" b="8463"/>
          <a:stretch/>
        </p:blipFill>
        <p:spPr>
          <a:xfrm>
            <a:off x="3370164" y="2647960"/>
            <a:ext cx="1830459" cy="2377440"/>
          </a:xfrm>
          <a:prstGeom prst="rect">
            <a:avLst/>
          </a:prstGeom>
        </p:spPr>
      </p:pic>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l="-368" t="5559" r="10750" b="18634"/>
          <a:stretch/>
        </p:blipFill>
        <p:spPr>
          <a:xfrm>
            <a:off x="4303078" y="154003"/>
            <a:ext cx="4681896" cy="2724191"/>
          </a:xfrm>
          <a:prstGeom prst="rect">
            <a:avLst/>
          </a:prstGeom>
        </p:spPr>
      </p:pic>
      <p:pic>
        <p:nvPicPr>
          <p:cNvPr id="34" name="Picture 33"/>
          <p:cNvPicPr>
            <a:picLocks noChangeAspect="1"/>
          </p:cNvPicPr>
          <p:nvPr userDrawn="1"/>
        </p:nvPicPr>
        <p:blipFill rotWithShape="1">
          <a:blip r:embed="rId5">
            <a:extLst>
              <a:ext uri="{28A0092B-C50C-407E-A947-70E740481C1C}">
                <a14:useLocalDpi xmlns:a14="http://schemas.microsoft.com/office/drawing/2010/main" val="0"/>
              </a:ext>
            </a:extLst>
          </a:blip>
          <a:srcRect b="2439"/>
          <a:stretch/>
        </p:blipFill>
        <p:spPr>
          <a:xfrm>
            <a:off x="142876" y="153987"/>
            <a:ext cx="4181732" cy="2713038"/>
          </a:xfrm>
          <a:prstGeom prst="rect">
            <a:avLst/>
          </a:prstGeom>
        </p:spPr>
      </p:pic>
      <p:sp>
        <p:nvSpPr>
          <p:cNvPr id="9" name="Date Placeholder 3"/>
          <p:cNvSpPr>
            <a:spLocks noGrp="1"/>
          </p:cNvSpPr>
          <p:nvPr userDrawn="1">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1/8/2018</a:t>
            </a:fld>
            <a:endParaRPr lang="en-US" dirty="0"/>
          </a:p>
        </p:txBody>
      </p:sp>
      <p:sp>
        <p:nvSpPr>
          <p:cNvPr id="10" name="Footer Placeholder 4"/>
          <p:cNvSpPr>
            <a:spLocks noGrp="1"/>
          </p:cNvSpPr>
          <p:nvPr userDrawn="1">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userDrawn="1">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userDrawn="1">
            <p:ph type="ctrTitle" hasCustomPrompt="1"/>
          </p:nvPr>
        </p:nvSpPr>
        <p:spPr>
          <a:xfrm>
            <a:off x="685800" y="1601787"/>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userDrawn="1">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pic>
        <p:nvPicPr>
          <p:cNvPr id="19" name="Picture 18"/>
          <p:cNvPicPr>
            <a:picLocks noChangeAspect="1"/>
          </p:cNvPicPr>
          <p:nvPr userDrawn="1"/>
        </p:nvPicPr>
        <p:blipFill rotWithShape="1">
          <a:blip r:embed="rId7">
            <a:extLst>
              <a:ext uri="{28A0092B-C50C-407E-A947-70E740481C1C}">
                <a14:useLocalDpi xmlns:a14="http://schemas.microsoft.com/office/drawing/2010/main" val="0"/>
              </a:ext>
            </a:extLst>
          </a:blip>
          <a:srcRect l="5629" t="3000" r="25239" b="28885"/>
          <a:stretch/>
        </p:blipFill>
        <p:spPr>
          <a:xfrm>
            <a:off x="5130800" y="2878372"/>
            <a:ext cx="3854174" cy="2147028"/>
          </a:xfrm>
          <a:prstGeom prst="rect">
            <a:avLst/>
          </a:prstGeom>
        </p:spPr>
      </p:pic>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1/8/2018</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1/8/2018</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 Full Red">
    <p:bg>
      <p:bgPr>
        <a:solidFill>
          <a:srgbClr val="BA0C2F"/>
        </a:solidFill>
        <a:effectLst/>
      </p:bgPr>
    </p:bg>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1/8/2018</a:t>
            </a:fld>
            <a:endParaRPr lang="en-US" dirty="0"/>
          </a:p>
        </p:txBody>
      </p:sp>
      <p:sp>
        <p:nvSpPr>
          <p:cNvPr id="14"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sp>
        <p:nvSpPr>
          <p:cNvPr id="16"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tx2"/>
        </a:solidFill>
        <a:effectLst/>
      </p:bgPr>
    </p:bg>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1/8/2018</a:t>
            </a:fld>
            <a:endParaRPr lang="en-US" dirty="0"/>
          </a:p>
        </p:txBody>
      </p:sp>
      <p:sp>
        <p:nvSpPr>
          <p:cNvPr id="8"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1/8/2018</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240663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1/8/2018</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569937"/>
            <a:ext cx="1369673"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1/8/2018</a:t>
            </a:fld>
            <a:endParaRPr lang="en-US" dirty="0"/>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465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1/8/2018</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254325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407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63192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1/8/2018</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072358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205330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34227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1/8/2018</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706297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9484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956076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1/8/2018</a:t>
            </a:fld>
            <a:endParaRPr lang="en-US" dirty="0"/>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68" y="4344987"/>
            <a:ext cx="1369673"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1/8/2018</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875182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26852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28296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707B-2540-4BF5-B601-3752813AAA6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6555882-DBC5-402B-9997-515F3D949F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714639-09B4-48D6-88E1-F7587A2AC80B}"/>
              </a:ext>
            </a:extLst>
          </p:cNvPr>
          <p:cNvSpPr>
            <a:spLocks noGrp="1"/>
          </p:cNvSpPr>
          <p:nvPr>
            <p:ph type="dt" sz="half" idx="10"/>
          </p:nvPr>
        </p:nvSpPr>
        <p:spPr/>
        <p:txBody>
          <a:bodyPr/>
          <a:lstStyle/>
          <a:p>
            <a:fld id="{FB5DDF53-48A3-44EE-8260-7D41CDAE6174}" type="datetimeFigureOut">
              <a:rPr lang="en-ZA" smtClean="0"/>
              <a:t>2018/01/08</a:t>
            </a:fld>
            <a:endParaRPr lang="en-ZA" dirty="0"/>
          </a:p>
        </p:txBody>
      </p:sp>
      <p:sp>
        <p:nvSpPr>
          <p:cNvPr id="5" name="Footer Placeholder 4">
            <a:extLst>
              <a:ext uri="{FF2B5EF4-FFF2-40B4-BE49-F238E27FC236}">
                <a16:creationId xmlns:a16="http://schemas.microsoft.com/office/drawing/2014/main" id="{9D5AA22D-C481-4F1F-A27C-D8B39BC5FB88}"/>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C0576B54-FF2E-42F7-88EA-428EDDD17EEC}"/>
              </a:ext>
            </a:extLst>
          </p:cNvPr>
          <p:cNvSpPr>
            <a:spLocks noGrp="1"/>
          </p:cNvSpPr>
          <p:nvPr>
            <p:ph type="sldNum" sz="quarter" idx="12"/>
          </p:nvPr>
        </p:nvSpPr>
        <p:spPr/>
        <p:txBody>
          <a:bodyPr/>
          <a:lstStyle/>
          <a:p>
            <a:fld id="{78DC5AA7-E1A2-4F0C-AE9A-07AD4B76A7C7}" type="slidenum">
              <a:rPr lang="en-ZA" smtClean="0"/>
              <a:t>‹#›</a:t>
            </a:fld>
            <a:endParaRPr lang="en-ZA" dirty="0"/>
          </a:p>
        </p:txBody>
      </p:sp>
    </p:spTree>
    <p:extLst>
      <p:ext uri="{BB962C8B-B14F-4D97-AF65-F5344CB8AC3E}">
        <p14:creationId xmlns:p14="http://schemas.microsoft.com/office/powerpoint/2010/main" val="73889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1/8/2018</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1/8/2018</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1/8/2018</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4701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1/8/2018</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1/8/2018</a:t>
            </a:fld>
            <a:endParaRPr lang="en-US" dirty="0"/>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759" r:id="rId17"/>
    <p:sldLayoutId id="2147483696"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60" r:id="rId33"/>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8.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8.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8.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8.xml"/><Relationship Id="rId5" Type="http://schemas.openxmlformats.org/officeDocument/2006/relationships/image" Target="../media/image45.emf"/><Relationship Id="rId4" Type="http://schemas.openxmlformats.org/officeDocument/2006/relationships/image" Target="../media/image4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8.xml"/><Relationship Id="rId4" Type="http://schemas.openxmlformats.org/officeDocument/2006/relationships/image" Target="../media/image51.emf"/></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152400" y="4845380"/>
            <a:ext cx="2133600" cy="184666"/>
          </a:xfrm>
        </p:spPr>
        <p:txBody>
          <a:bodyPr/>
          <a:lstStyle/>
          <a:p>
            <a:fld id="{479B594D-EE2C-E248-B7F0-F679C2E525DC}" type="datetime1">
              <a:rPr lang="en-US" smtClean="0"/>
              <a:pPr/>
              <a:t>1/8/2018</a:t>
            </a:fld>
            <a:endParaRPr lang="en-US" dirty="0"/>
          </a:p>
        </p:txBody>
      </p:sp>
      <p:sp>
        <p:nvSpPr>
          <p:cNvPr id="3" name="Footer Placeholder 2"/>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dirty="0"/>
          </a:p>
        </p:txBody>
      </p:sp>
      <p:sp>
        <p:nvSpPr>
          <p:cNvPr id="12" name="Title 11"/>
          <p:cNvSpPr>
            <a:spLocks noGrp="1"/>
          </p:cNvSpPr>
          <p:nvPr>
            <p:ph type="ctrTitle"/>
          </p:nvPr>
        </p:nvSpPr>
        <p:spPr>
          <a:xfrm>
            <a:off x="1371250" y="2153754"/>
            <a:ext cx="7734650" cy="1851098"/>
          </a:xfrm>
        </p:spPr>
        <p:txBody>
          <a:bodyPr>
            <a:normAutofit fontScale="90000"/>
          </a:bodyPr>
          <a:lstStyle/>
          <a:p>
            <a:r>
              <a:rPr lang="en-AU" sz="3100" b="1" dirty="0"/>
              <a:t> </a:t>
            </a:r>
            <a:br>
              <a:rPr lang="en-AU" sz="3100" b="1" dirty="0"/>
            </a:br>
            <a:r>
              <a:rPr lang="en-US" sz="3100" b="1" dirty="0"/>
              <a:t>STTA - Study of the impact of closing six international/regional airports in Mozambique </a:t>
            </a:r>
            <a:r>
              <a:rPr lang="en-US" sz="1600" dirty="0"/>
              <a:t>(part 1)</a:t>
            </a:r>
            <a:br>
              <a:rPr lang="en-US" sz="2800" b="1" dirty="0"/>
            </a:br>
            <a:endParaRPr lang="en-US" sz="2800" b="1" dirty="0"/>
          </a:p>
        </p:txBody>
      </p:sp>
      <p:sp>
        <p:nvSpPr>
          <p:cNvPr id="13" name="Subtitle 12"/>
          <p:cNvSpPr>
            <a:spLocks noGrp="1"/>
          </p:cNvSpPr>
          <p:nvPr>
            <p:ph type="subTitle" idx="1"/>
          </p:nvPr>
        </p:nvSpPr>
        <p:spPr>
          <a:xfrm>
            <a:off x="704675" y="1021180"/>
            <a:ext cx="6551802" cy="983789"/>
          </a:xfrm>
        </p:spPr>
        <p:txBody>
          <a:bodyPr>
            <a:normAutofit/>
          </a:bodyPr>
          <a:lstStyle/>
          <a:p>
            <a:r>
              <a:rPr lang="en-US" sz="2000" b="1" dirty="0">
                <a:latin typeface="+mj-lt"/>
                <a:ea typeface="Calibri" charset="0"/>
                <a:cs typeface="Calibri" charset="0"/>
              </a:rPr>
              <a:t>Facilitando o Ambiente </a:t>
            </a:r>
            <a:r>
              <a:rPr lang="pt-PT" sz="2000" b="1" dirty="0">
                <a:latin typeface="+mj-lt"/>
                <a:ea typeface="Calibri" charset="0"/>
                <a:cs typeface="Calibri" charset="0"/>
              </a:rPr>
              <a:t>de Negócios </a:t>
            </a:r>
            <a:r>
              <a:rPr lang="en-US" sz="2000" b="1" dirty="0">
                <a:latin typeface="+mj-lt"/>
                <a:ea typeface="Calibri" charset="0"/>
                <a:cs typeface="Calibri" charset="0"/>
              </a:rPr>
              <a:t>para o Crescimento Econ</a:t>
            </a:r>
            <a:r>
              <a:rPr lang="pt-PT" sz="2000" b="1" dirty="0">
                <a:ea typeface="Calibri" charset="0"/>
                <a:cs typeface="Calibri" charset="0"/>
              </a:rPr>
              <a:t>ó</a:t>
            </a:r>
            <a:r>
              <a:rPr lang="en-US" sz="2000" b="1" dirty="0">
                <a:latin typeface="+mj-lt"/>
                <a:ea typeface="Calibri" charset="0"/>
                <a:cs typeface="Calibri" charset="0"/>
              </a:rPr>
              <a:t>mico ( SPEED+)</a:t>
            </a:r>
          </a:p>
          <a:p>
            <a:endParaRPr lang="en-US" dirty="0"/>
          </a:p>
        </p:txBody>
      </p:sp>
    </p:spTree>
    <p:extLst>
      <p:ext uri="{BB962C8B-B14F-4D97-AF65-F5344CB8AC3E}">
        <p14:creationId xmlns:p14="http://schemas.microsoft.com/office/powerpoint/2010/main" val="95524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804194"/>
            <a:ext cx="8739930" cy="4228051"/>
          </a:xfrm>
        </p:spPr>
        <p:txBody>
          <a:bodyPr>
            <a:normAutofit fontScale="62500" lnSpcReduction="20000"/>
          </a:bodyPr>
          <a:lstStyle/>
          <a:p>
            <a:r>
              <a:rPr lang="en-US" sz="3000" dirty="0"/>
              <a:t>Cost drivers at airline hub</a:t>
            </a:r>
          </a:p>
          <a:p>
            <a:pPr lvl="1"/>
            <a:r>
              <a:rPr lang="en-US" sz="2600" dirty="0"/>
              <a:t>Administrative head office</a:t>
            </a:r>
          </a:p>
          <a:p>
            <a:pPr lvl="1"/>
            <a:r>
              <a:rPr lang="en-US" sz="2600" dirty="0"/>
              <a:t>Aircraft base</a:t>
            </a:r>
          </a:p>
          <a:p>
            <a:pPr lvl="1"/>
            <a:r>
              <a:rPr lang="en-US" sz="2600" dirty="0"/>
              <a:t>Spares &amp; components warehouse</a:t>
            </a:r>
          </a:p>
          <a:p>
            <a:pPr lvl="1"/>
            <a:r>
              <a:rPr lang="en-US" sz="2600" dirty="0"/>
              <a:t>Maintenance base</a:t>
            </a:r>
          </a:p>
          <a:p>
            <a:pPr lvl="1"/>
            <a:r>
              <a:rPr lang="en-US" sz="2600" dirty="0"/>
              <a:t>Crew location </a:t>
            </a:r>
          </a:p>
          <a:p>
            <a:r>
              <a:rPr lang="en-US" sz="3000" dirty="0"/>
              <a:t>Revenue drivers for Hub &amp; Spoke route network</a:t>
            </a:r>
          </a:p>
          <a:p>
            <a:pPr lvl="1"/>
            <a:r>
              <a:rPr lang="en-US" sz="2600" dirty="0"/>
              <a:t>Large local traffic base (High density O&amp;D pax traffic, high frequency of flights)</a:t>
            </a:r>
          </a:p>
          <a:p>
            <a:pPr lvl="1"/>
            <a:r>
              <a:rPr lang="en-US" sz="2600" dirty="0"/>
              <a:t>Central location necessary for hub </a:t>
            </a:r>
          </a:p>
          <a:p>
            <a:pPr lvl="1"/>
            <a:r>
              <a:rPr lang="en-US" sz="2600" dirty="0"/>
              <a:t>A single airline seeks dominance at the hub</a:t>
            </a:r>
          </a:p>
          <a:p>
            <a:pPr marL="177800" lvl="1" indent="-177800">
              <a:buFont typeface="Wingdings" panose="05000000000000000000" pitchFamily="2" charset="2"/>
              <a:buChar char="§"/>
            </a:pPr>
            <a:r>
              <a:rPr lang="en-US" sz="3000" dirty="0"/>
              <a:t>Newer desirable LCC operations operate point-to-point services</a:t>
            </a:r>
          </a:p>
          <a:p>
            <a:pPr marL="636588" lvl="2" indent="-179388"/>
            <a:r>
              <a:rPr lang="en-US" sz="2600" dirty="0"/>
              <a:t>Higher average daily use of aircraft</a:t>
            </a:r>
          </a:p>
          <a:p>
            <a:pPr marL="636588" lvl="2" indent="-179388"/>
            <a:r>
              <a:rPr lang="en-US" sz="2600" dirty="0"/>
              <a:t>Match capacity to demand per route or groups of routes</a:t>
            </a:r>
          </a:p>
          <a:p>
            <a:pPr marL="636588" lvl="2" indent="-179388"/>
            <a:r>
              <a:rPr lang="en-US" sz="2600" dirty="0"/>
              <a:t>LCCs grow markets and are more profitable than FSNCs</a:t>
            </a:r>
          </a:p>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10</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b="1" dirty="0"/>
              <a:t>What are </a:t>
            </a:r>
            <a:r>
              <a:rPr lang="en-US" b="1" u="sng" dirty="0"/>
              <a:t>Airline</a:t>
            </a:r>
            <a:r>
              <a:rPr lang="en-US" b="1" dirty="0"/>
              <a:t> Hub Operations</a:t>
            </a:r>
            <a:endParaRPr lang="pt-PT" dirty="0"/>
          </a:p>
        </p:txBody>
      </p:sp>
      <p:sp>
        <p:nvSpPr>
          <p:cNvPr id="7" name="Footer Placeholder 2">
            <a:extLst>
              <a:ext uri="{FF2B5EF4-FFF2-40B4-BE49-F238E27FC236}">
                <a16:creationId xmlns:a16="http://schemas.microsoft.com/office/drawing/2014/main" id="{039AFBEB-262B-45CC-9408-E1C8805A6A39}"/>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9500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1"/>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11</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63935" y="153988"/>
            <a:ext cx="8915400" cy="461665"/>
          </a:xfrm>
        </p:spPr>
        <p:txBody>
          <a:bodyPr/>
          <a:lstStyle/>
          <a:p>
            <a:r>
              <a:rPr lang="en-ZA" b="1" u="sng" dirty="0"/>
              <a:t>Airline</a:t>
            </a:r>
            <a:r>
              <a:rPr lang="en-ZA" b="1" dirty="0"/>
              <a:t> Hub and Spoke Route Systems</a:t>
            </a:r>
            <a:endParaRPr lang="pt-PT" dirty="0"/>
          </a:p>
        </p:txBody>
      </p:sp>
      <p:pic>
        <p:nvPicPr>
          <p:cNvPr id="7" name="Content Placeholder 6">
            <a:extLst>
              <a:ext uri="{FF2B5EF4-FFF2-40B4-BE49-F238E27FC236}">
                <a16:creationId xmlns:a16="http://schemas.microsoft.com/office/drawing/2014/main" id="{AB2EEF3C-9A4C-4970-B553-28D39CF5F1BD}"/>
              </a:ext>
            </a:extLst>
          </p:cNvPr>
          <p:cNvPicPr>
            <a:picLocks noGrp="1" noChangeAspect="1"/>
          </p:cNvPicPr>
          <p:nvPr>
            <p:ph idx="1"/>
          </p:nvPr>
        </p:nvPicPr>
        <p:blipFill>
          <a:blip r:embed="rId2"/>
          <a:stretch>
            <a:fillRect/>
          </a:stretch>
        </p:blipFill>
        <p:spPr>
          <a:xfrm>
            <a:off x="270854" y="1487884"/>
            <a:ext cx="2602969" cy="2209006"/>
          </a:xfrm>
          <a:prstGeom prst="rect">
            <a:avLst/>
          </a:prstGeom>
        </p:spPr>
      </p:pic>
      <p:sp>
        <p:nvSpPr>
          <p:cNvPr id="2" name="Rectangle 1">
            <a:extLst>
              <a:ext uri="{FF2B5EF4-FFF2-40B4-BE49-F238E27FC236}">
                <a16:creationId xmlns:a16="http://schemas.microsoft.com/office/drawing/2014/main" id="{433A0A51-962F-4FCB-917A-586150038BA6}"/>
              </a:ext>
            </a:extLst>
          </p:cNvPr>
          <p:cNvSpPr/>
          <p:nvPr/>
        </p:nvSpPr>
        <p:spPr>
          <a:xfrm>
            <a:off x="2980742" y="1022726"/>
            <a:ext cx="6010858" cy="3416320"/>
          </a:xfrm>
          <a:prstGeom prst="rect">
            <a:avLst/>
          </a:prstGeom>
        </p:spPr>
        <p:txBody>
          <a:bodyPr wrap="square">
            <a:spAutoFit/>
          </a:bodyPr>
          <a:lstStyle/>
          <a:p>
            <a:pPr marL="285750" indent="-285750">
              <a:buFont typeface="Arial" panose="020B0604020202020204" pitchFamily="34" charset="0"/>
              <a:buChar char="•"/>
            </a:pPr>
            <a:r>
              <a:rPr lang="en-US" dirty="0"/>
              <a:t>Hubs are located where there are </a:t>
            </a:r>
            <a:r>
              <a:rPr lang="en-US" u="sng" dirty="0"/>
              <a:t>high volume</a:t>
            </a:r>
            <a:r>
              <a:rPr lang="en-US" dirty="0"/>
              <a:t> of O&amp;D pax traffic </a:t>
            </a:r>
          </a:p>
          <a:p>
            <a:pPr marL="285750" indent="-285750">
              <a:buFont typeface="Arial" panose="020B0604020202020204" pitchFamily="34" charset="0"/>
              <a:buChar char="•"/>
            </a:pPr>
            <a:r>
              <a:rPr lang="en-US" dirty="0"/>
              <a:t>Needs </a:t>
            </a:r>
            <a:r>
              <a:rPr lang="en-US" u="sng" dirty="0"/>
              <a:t>minimum critical mass </a:t>
            </a:r>
            <a:r>
              <a:rPr lang="en-US" dirty="0"/>
              <a:t>of flights &amp; pax</a:t>
            </a:r>
          </a:p>
          <a:p>
            <a:pPr marL="285750" indent="-285750">
              <a:buFont typeface="Arial" panose="020B0604020202020204" pitchFamily="34" charset="0"/>
              <a:buChar char="•"/>
            </a:pPr>
            <a:r>
              <a:rPr lang="en-US" u="sng" dirty="0"/>
              <a:t>High volume of flights</a:t>
            </a:r>
          </a:p>
          <a:p>
            <a:pPr marL="285750" indent="-285750">
              <a:buFont typeface="Arial" panose="020B0604020202020204" pitchFamily="34" charset="0"/>
              <a:buChar char="•"/>
            </a:pPr>
            <a:r>
              <a:rPr lang="en-US" dirty="0"/>
              <a:t>Flights arrive and later depart in </a:t>
            </a:r>
            <a:r>
              <a:rPr lang="en-US" u="sng" dirty="0"/>
              <a:t>banks</a:t>
            </a:r>
            <a:r>
              <a:rPr lang="en-US" dirty="0"/>
              <a:t> (groups) of 10-20 aircraft </a:t>
            </a:r>
          </a:p>
          <a:p>
            <a:pPr marL="285750" indent="-285750">
              <a:buFont typeface="Arial" panose="020B0604020202020204" pitchFamily="34" charset="0"/>
              <a:buChar char="•"/>
            </a:pPr>
            <a:r>
              <a:rPr lang="en-US" dirty="0"/>
              <a:t>Pax switch flights at hub airport</a:t>
            </a:r>
          </a:p>
          <a:p>
            <a:pPr marL="285750" indent="-285750">
              <a:buFont typeface="Arial" panose="020B0604020202020204" pitchFamily="34" charset="0"/>
              <a:buChar char="•"/>
            </a:pPr>
            <a:r>
              <a:rPr lang="en-US" dirty="0"/>
              <a:t>Hub airport geographically located in middle of route </a:t>
            </a:r>
          </a:p>
          <a:p>
            <a:r>
              <a:rPr lang="en-US" dirty="0"/>
              <a:t>      network </a:t>
            </a:r>
          </a:p>
          <a:p>
            <a:pPr marL="285750" indent="-285750">
              <a:buFont typeface="Arial" panose="020B0604020202020204" pitchFamily="34" charset="0"/>
              <a:buChar char="•"/>
            </a:pPr>
            <a:r>
              <a:rPr lang="en-ZA" dirty="0"/>
              <a:t>Distance from spokes to hub needs to be similar</a:t>
            </a:r>
          </a:p>
          <a:p>
            <a:pPr marL="285750" indent="-285750">
              <a:buFont typeface="Arial" panose="020B0604020202020204" pitchFamily="34" charset="0"/>
              <a:buChar char="•"/>
            </a:pPr>
            <a:r>
              <a:rPr lang="en-US" dirty="0"/>
              <a:t>Enables less (fewest number) aircraft to be used</a:t>
            </a:r>
          </a:p>
          <a:p>
            <a:pPr marL="285750" indent="-285750">
              <a:buFont typeface="Arial" panose="020B0604020202020204" pitchFamily="34" charset="0"/>
              <a:buChar char="•"/>
            </a:pPr>
            <a:r>
              <a:rPr lang="en-ZA" dirty="0"/>
              <a:t>Highly susceptible to delays and cancellations</a:t>
            </a:r>
          </a:p>
        </p:txBody>
      </p:sp>
    </p:spTree>
    <p:extLst>
      <p:ext uri="{BB962C8B-B14F-4D97-AF65-F5344CB8AC3E}">
        <p14:creationId xmlns:p14="http://schemas.microsoft.com/office/powerpoint/2010/main" val="2140612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12</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ZA" b="1" u="sng" dirty="0"/>
              <a:t>Airline</a:t>
            </a:r>
            <a:r>
              <a:rPr lang="en-ZA" b="1" dirty="0"/>
              <a:t> Point-to-Point Route Systems</a:t>
            </a:r>
            <a:endParaRPr lang="pt-PT" dirty="0"/>
          </a:p>
        </p:txBody>
      </p:sp>
      <p:pic>
        <p:nvPicPr>
          <p:cNvPr id="7" name="Content Placeholder 6">
            <a:extLst>
              <a:ext uri="{FF2B5EF4-FFF2-40B4-BE49-F238E27FC236}">
                <a16:creationId xmlns:a16="http://schemas.microsoft.com/office/drawing/2014/main" id="{42F6D192-81E0-41C7-8D0F-F02063757CF3}"/>
              </a:ext>
            </a:extLst>
          </p:cNvPr>
          <p:cNvPicPr>
            <a:picLocks noGrp="1" noChangeAspect="1"/>
          </p:cNvPicPr>
          <p:nvPr>
            <p:ph idx="1"/>
          </p:nvPr>
        </p:nvPicPr>
        <p:blipFill>
          <a:blip r:embed="rId2"/>
          <a:stretch>
            <a:fillRect/>
          </a:stretch>
        </p:blipFill>
        <p:spPr>
          <a:xfrm>
            <a:off x="152400" y="1092199"/>
            <a:ext cx="2486025" cy="3000375"/>
          </a:xfrm>
          <a:prstGeom prst="rect">
            <a:avLst/>
          </a:prstGeom>
        </p:spPr>
      </p:pic>
      <p:sp>
        <p:nvSpPr>
          <p:cNvPr id="2" name="Rectangle 1">
            <a:extLst>
              <a:ext uri="{FF2B5EF4-FFF2-40B4-BE49-F238E27FC236}">
                <a16:creationId xmlns:a16="http://schemas.microsoft.com/office/drawing/2014/main" id="{02DEA01D-233A-47F7-A43B-996E2BE8F595}"/>
              </a:ext>
            </a:extLst>
          </p:cNvPr>
          <p:cNvSpPr/>
          <p:nvPr/>
        </p:nvSpPr>
        <p:spPr>
          <a:xfrm>
            <a:off x="2698748" y="1140108"/>
            <a:ext cx="6302376" cy="3416320"/>
          </a:xfrm>
          <a:prstGeom prst="rect">
            <a:avLst/>
          </a:prstGeom>
        </p:spPr>
        <p:txBody>
          <a:bodyPr wrap="square">
            <a:spAutoFit/>
          </a:bodyPr>
          <a:lstStyle/>
          <a:p>
            <a:pPr marL="285750" indent="-285750">
              <a:buFont typeface="Arial" panose="020B0604020202020204" pitchFamily="34" charset="0"/>
              <a:buChar char="•"/>
            </a:pPr>
            <a:r>
              <a:rPr lang="en-US" dirty="0"/>
              <a:t>Passengers prefer direct flights (quicker &amp; less cost)</a:t>
            </a:r>
          </a:p>
          <a:p>
            <a:pPr marL="285750" indent="-285750">
              <a:buFont typeface="Arial" panose="020B0604020202020204" pitchFamily="34" charset="0"/>
              <a:buChar char="•"/>
            </a:pPr>
            <a:r>
              <a:rPr lang="en-US" dirty="0"/>
              <a:t>Shortest elapsed flight time</a:t>
            </a:r>
          </a:p>
          <a:p>
            <a:pPr marL="285750" indent="-285750">
              <a:buFont typeface="Arial" panose="020B0604020202020204" pitchFamily="34" charset="0"/>
              <a:buChar char="•"/>
            </a:pPr>
            <a:r>
              <a:rPr lang="en-US" dirty="0"/>
              <a:t>Reduce travel time for pax &amp; simplify air fares</a:t>
            </a:r>
          </a:p>
          <a:p>
            <a:pPr marL="285750" indent="-285750">
              <a:buFont typeface="Arial" panose="020B0604020202020204" pitchFamily="34" charset="0"/>
              <a:buChar char="•"/>
            </a:pPr>
            <a:r>
              <a:rPr lang="en-US" dirty="0"/>
              <a:t>Match seat capacity to demand per route</a:t>
            </a:r>
          </a:p>
          <a:p>
            <a:pPr marL="285750" indent="-285750">
              <a:buFont typeface="Arial" panose="020B0604020202020204" pitchFamily="34" charset="0"/>
              <a:buChar char="•"/>
            </a:pPr>
            <a:r>
              <a:rPr lang="en-US" dirty="0"/>
              <a:t>Higher daily aircraft and gate use than hubs</a:t>
            </a:r>
          </a:p>
          <a:p>
            <a:pPr marL="285750" indent="-285750">
              <a:buFont typeface="Arial" panose="020B0604020202020204" pitchFamily="34" charset="0"/>
              <a:buChar char="•"/>
            </a:pPr>
            <a:r>
              <a:rPr lang="en-US" dirty="0"/>
              <a:t>Applied by all Low Cost Airlines (LCCs)</a:t>
            </a:r>
          </a:p>
          <a:p>
            <a:pPr marL="285750" indent="-285750">
              <a:buFont typeface="Arial" panose="020B0604020202020204" pitchFamily="34" charset="0"/>
              <a:buChar char="•"/>
            </a:pPr>
            <a:r>
              <a:rPr lang="en-ZA" dirty="0"/>
              <a:t>Airport personnel can be utilized fully throughout the day</a:t>
            </a:r>
          </a:p>
          <a:p>
            <a:pPr marL="285750" indent="-285750">
              <a:buFont typeface="Arial" panose="020B0604020202020204" pitchFamily="34" charset="0"/>
              <a:buChar char="•"/>
            </a:pPr>
            <a:r>
              <a:rPr lang="en-ZA" dirty="0"/>
              <a:t>Flight crew utilization increase </a:t>
            </a:r>
          </a:p>
          <a:p>
            <a:pPr marL="285750" indent="-285750">
              <a:buFont typeface="Arial" panose="020B0604020202020204" pitchFamily="34" charset="0"/>
              <a:buChar char="•"/>
            </a:pPr>
            <a:r>
              <a:rPr lang="en-ZA" dirty="0"/>
              <a:t>Connectivity via a non-stop flight and elimination of the intermediate stop at the connecting airport provides savings of more than 30%</a:t>
            </a:r>
          </a:p>
          <a:p>
            <a:pPr marL="285750" indent="-285750">
              <a:buFont typeface="Arial" panose="020B0604020202020204" pitchFamily="34" charset="0"/>
              <a:buChar char="•"/>
            </a:pPr>
            <a:r>
              <a:rPr lang="en-ZA" dirty="0"/>
              <a:t>Avoid circuitous routings and increase aircraft block speeds</a:t>
            </a:r>
          </a:p>
        </p:txBody>
      </p:sp>
    </p:spTree>
    <p:extLst>
      <p:ext uri="{BB962C8B-B14F-4D97-AF65-F5344CB8AC3E}">
        <p14:creationId xmlns:p14="http://schemas.microsoft.com/office/powerpoint/2010/main" val="411598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6884B8E-53FD-44B5-B0C5-019783C40628}"/>
              </a:ext>
            </a:extLst>
          </p:cNvPr>
          <p:cNvPicPr>
            <a:picLocks noGrp="1" noChangeAspect="1"/>
          </p:cNvPicPr>
          <p:nvPr>
            <p:ph sz="half" idx="1"/>
          </p:nvPr>
        </p:nvPicPr>
        <p:blipFill>
          <a:blip r:embed="rId3"/>
          <a:stretch>
            <a:fillRect/>
          </a:stretch>
        </p:blipFill>
        <p:spPr>
          <a:xfrm>
            <a:off x="4671026" y="767856"/>
            <a:ext cx="2443548" cy="3200400"/>
          </a:xfrm>
          <a:prstGeom prst="rect">
            <a:avLst/>
          </a:prstGeom>
        </p:spPr>
      </p:pic>
      <p:sp>
        <p:nvSpPr>
          <p:cNvPr id="4" name="Date Placeholder 3">
            <a:extLst>
              <a:ext uri="{FF2B5EF4-FFF2-40B4-BE49-F238E27FC236}">
                <a16:creationId xmlns:a16="http://schemas.microsoft.com/office/drawing/2014/main" id="{2E1CCE54-D815-4139-B6F9-5B0ACB474DE8}"/>
              </a:ext>
            </a:extLst>
          </p:cNvPr>
          <p:cNvSpPr>
            <a:spLocks noGrp="1"/>
          </p:cNvSpPr>
          <p:nvPr>
            <p:ph type="dt" sz="half" idx="10"/>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CE42A913-9B5D-4D83-AA0D-D48DE5B028D8}"/>
              </a:ext>
            </a:extLst>
          </p:cNvPr>
          <p:cNvSpPr>
            <a:spLocks noGrp="1"/>
          </p:cNvSpPr>
          <p:nvPr>
            <p:ph type="ftr" sz="quarter" idx="11"/>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AD9505D4-A348-4827-9596-FEC178C04B11}"/>
              </a:ext>
            </a:extLst>
          </p:cNvPr>
          <p:cNvSpPr>
            <a:spLocks noGrp="1"/>
          </p:cNvSpPr>
          <p:nvPr>
            <p:ph type="sldNum" sz="quarter" idx="12"/>
          </p:nvPr>
        </p:nvSpPr>
        <p:spPr/>
        <p:txBody>
          <a:bodyPr/>
          <a:lstStyle/>
          <a:p>
            <a:fld id="{42782948-4DBE-204D-AB9E-B65E067054AE}" type="slidenum">
              <a:rPr lang="en-US" smtClean="0"/>
              <a:pPr/>
              <a:t>13</a:t>
            </a:fld>
            <a:endParaRPr lang="en-US" dirty="0"/>
          </a:p>
        </p:txBody>
      </p:sp>
      <p:sp>
        <p:nvSpPr>
          <p:cNvPr id="9" name="Title 8">
            <a:extLst>
              <a:ext uri="{FF2B5EF4-FFF2-40B4-BE49-F238E27FC236}">
                <a16:creationId xmlns:a16="http://schemas.microsoft.com/office/drawing/2014/main" id="{11BF5928-B321-4DB3-AB9B-2CF08DA4AF38}"/>
              </a:ext>
            </a:extLst>
          </p:cNvPr>
          <p:cNvSpPr>
            <a:spLocks noGrp="1"/>
          </p:cNvSpPr>
          <p:nvPr>
            <p:ph type="title"/>
          </p:nvPr>
        </p:nvSpPr>
        <p:spPr>
          <a:xfrm>
            <a:off x="381304" y="153988"/>
            <a:ext cx="7772400" cy="465370"/>
          </a:xfrm>
        </p:spPr>
        <p:txBody>
          <a:bodyPr/>
          <a:lstStyle/>
          <a:p>
            <a:r>
              <a:rPr lang="en-US" b="1" dirty="0"/>
              <a:t>LAM’s Route System</a:t>
            </a:r>
            <a:endParaRPr lang="en-ZA" dirty="0"/>
          </a:p>
        </p:txBody>
      </p:sp>
      <p:pic>
        <p:nvPicPr>
          <p:cNvPr id="12" name="Picture 11">
            <a:extLst>
              <a:ext uri="{FF2B5EF4-FFF2-40B4-BE49-F238E27FC236}">
                <a16:creationId xmlns:a16="http://schemas.microsoft.com/office/drawing/2014/main" id="{8E2403B6-2AB4-46DD-8E6F-4D1A25DCA3AD}"/>
              </a:ext>
            </a:extLst>
          </p:cNvPr>
          <p:cNvPicPr>
            <a:picLocks noChangeAspect="1"/>
          </p:cNvPicPr>
          <p:nvPr/>
        </p:nvPicPr>
        <p:blipFill>
          <a:blip r:embed="rId4"/>
          <a:stretch>
            <a:fillRect/>
          </a:stretch>
        </p:blipFill>
        <p:spPr>
          <a:xfrm>
            <a:off x="878769" y="767856"/>
            <a:ext cx="2471457" cy="3804459"/>
          </a:xfrm>
          <a:prstGeom prst="rect">
            <a:avLst/>
          </a:prstGeom>
        </p:spPr>
      </p:pic>
    </p:spTree>
    <p:extLst>
      <p:ext uri="{BB962C8B-B14F-4D97-AF65-F5344CB8AC3E}">
        <p14:creationId xmlns:p14="http://schemas.microsoft.com/office/powerpoint/2010/main" val="67477476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804194"/>
            <a:ext cx="8739930" cy="4380581"/>
          </a:xfrm>
        </p:spPr>
        <p:txBody>
          <a:bodyPr>
            <a:normAutofit fontScale="92500" lnSpcReduction="20000"/>
          </a:bodyPr>
          <a:lstStyle/>
          <a:p>
            <a:pPr marL="285750" indent="-285750">
              <a:buFont typeface="Arial" panose="020B0604020202020204" pitchFamily="34" charset="0"/>
              <a:buChar char="•"/>
            </a:pPr>
            <a:r>
              <a:rPr lang="en-US" sz="2100" dirty="0"/>
              <a:t>Mozambique’s territory is  geographically stretched out </a:t>
            </a:r>
          </a:p>
          <a:p>
            <a:pPr marL="285750" indent="-285750">
              <a:buFont typeface="Arial" panose="020B0604020202020204" pitchFamily="34" charset="0"/>
              <a:buChar char="•"/>
            </a:pPr>
            <a:r>
              <a:rPr lang="en-US" sz="2100" dirty="0"/>
              <a:t>Overall traffic demand is sparse too little to attain economies of network density</a:t>
            </a:r>
          </a:p>
          <a:p>
            <a:pPr marL="285750" indent="-285750">
              <a:buFont typeface="Arial" panose="020B0604020202020204" pitchFamily="34" charset="0"/>
              <a:buChar char="•"/>
            </a:pPr>
            <a:r>
              <a:rPr lang="en-US" sz="2100" dirty="0"/>
              <a:t>LAM is trying to do too much with little number of aircraft</a:t>
            </a:r>
          </a:p>
          <a:p>
            <a:pPr marL="285750" indent="-285750">
              <a:buFont typeface="Arial" panose="020B0604020202020204" pitchFamily="34" charset="0"/>
              <a:buChar char="•"/>
            </a:pPr>
            <a:r>
              <a:rPr lang="en-US" sz="2100" dirty="0"/>
              <a:t>LAM’s performance (as a monopoly) to date is widely criticized</a:t>
            </a:r>
          </a:p>
          <a:p>
            <a:pPr marL="285750" indent="-285750">
              <a:buFont typeface="Arial" panose="020B0604020202020204" pitchFamily="34" charset="0"/>
              <a:buChar char="•"/>
            </a:pPr>
            <a:r>
              <a:rPr lang="en-US" sz="2100" dirty="0"/>
              <a:t>LAM’s operational base in Maputo, &amp; Central and North is far &amp; interconnectivity is underserved</a:t>
            </a:r>
          </a:p>
          <a:p>
            <a:pPr marL="285750" indent="-285750">
              <a:buFont typeface="Arial" panose="020B0604020202020204" pitchFamily="34" charset="0"/>
              <a:buChar char="•"/>
            </a:pPr>
            <a:r>
              <a:rPr lang="en-US" sz="2100" dirty="0"/>
              <a:t>LAM operates too few flights, with too little number of aircraft of too large capacity (compared to demand) </a:t>
            </a:r>
          </a:p>
          <a:p>
            <a:pPr marL="285750" indent="-285750">
              <a:buFont typeface="Arial" panose="020B0604020202020204" pitchFamily="34" charset="0"/>
              <a:buChar char="•"/>
            </a:pPr>
            <a:r>
              <a:rPr lang="en-US" sz="2100" dirty="0"/>
              <a:t>Low flight frequencies and rotations cause delay &amp; cancellations &amp; carry-overs</a:t>
            </a:r>
          </a:p>
          <a:p>
            <a:pPr marL="285750" indent="-285750">
              <a:buFont typeface="Arial" panose="020B0604020202020204" pitchFamily="34" charset="0"/>
              <a:buChar char="•"/>
            </a:pPr>
            <a:r>
              <a:rPr lang="en-US" sz="2100" dirty="0"/>
              <a:t>Extremely high level of transit pax (statistics) but associated with infrequent flights and low connectivity </a:t>
            </a:r>
          </a:p>
          <a:p>
            <a:pPr marL="285750" indent="-285750">
              <a:buFont typeface="Arial" panose="020B0604020202020204" pitchFamily="34" charset="0"/>
              <a:buChar char="•"/>
            </a:pPr>
            <a:r>
              <a:rPr lang="en-US" sz="2100" dirty="0"/>
              <a:t>Operation of more smaller aircraft directly (instead of via intermediate landings) would be more profitable</a:t>
            </a:r>
          </a:p>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14</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38700"/>
            <a:ext cx="8120831" cy="461665"/>
          </a:xfrm>
        </p:spPr>
        <p:txBody>
          <a:bodyPr/>
          <a:lstStyle/>
          <a:p>
            <a:r>
              <a:rPr lang="en-US" b="1" dirty="0"/>
              <a:t>LAM’s Route System</a:t>
            </a:r>
            <a:endParaRPr lang="en-ZA" dirty="0"/>
          </a:p>
        </p:txBody>
      </p:sp>
    </p:spTree>
    <p:extLst>
      <p:ext uri="{BB962C8B-B14F-4D97-AF65-F5344CB8AC3E}">
        <p14:creationId xmlns:p14="http://schemas.microsoft.com/office/powerpoint/2010/main" val="3896362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521121"/>
            <a:ext cx="8739930" cy="4416592"/>
          </a:xfrm>
        </p:spPr>
        <p:txBody>
          <a:bodyPr>
            <a:noAutofit/>
          </a:bodyPr>
          <a:lstStyle/>
          <a:p>
            <a:r>
              <a:rPr lang="en-US" sz="1800" dirty="0"/>
              <a:t>Hub &amp; Spoke route network = a </a:t>
            </a:r>
            <a:r>
              <a:rPr lang="en-US" sz="1800" u="sng" dirty="0"/>
              <a:t>FSNC airline </a:t>
            </a:r>
            <a:r>
              <a:rPr lang="en-US" sz="1800" dirty="0"/>
              <a:t>business </a:t>
            </a:r>
            <a:r>
              <a:rPr lang="en-US" sz="1800" u="sng" dirty="0"/>
              <a:t>practice</a:t>
            </a:r>
            <a:r>
              <a:rPr lang="en-US" sz="1800" dirty="0"/>
              <a:t>, </a:t>
            </a:r>
            <a:r>
              <a:rPr lang="en-US" sz="1800" u="sng" dirty="0"/>
              <a:t>not</a:t>
            </a:r>
            <a:r>
              <a:rPr lang="en-US" sz="1800" dirty="0"/>
              <a:t> an </a:t>
            </a:r>
            <a:r>
              <a:rPr lang="en-US" sz="1800" u="sng" dirty="0"/>
              <a:t>airport or regulatory</a:t>
            </a:r>
            <a:r>
              <a:rPr lang="en-US" sz="1800" dirty="0"/>
              <a:t> practice.</a:t>
            </a:r>
          </a:p>
          <a:p>
            <a:r>
              <a:rPr lang="en-US" sz="1800" dirty="0"/>
              <a:t>Airlines are normally free to operate the routes chosen in any way. Not forced – regulated to operate commercially</a:t>
            </a:r>
          </a:p>
          <a:p>
            <a:r>
              <a:rPr lang="en-US" sz="1800" dirty="0"/>
              <a:t>Point-to-point route network = </a:t>
            </a:r>
            <a:r>
              <a:rPr lang="en-US" sz="1800" u="sng" dirty="0"/>
              <a:t>LCC airline</a:t>
            </a:r>
            <a:r>
              <a:rPr lang="en-US" sz="1800" dirty="0"/>
              <a:t> business </a:t>
            </a:r>
            <a:r>
              <a:rPr lang="en-US" sz="1800" u="sng" dirty="0"/>
              <a:t>practice</a:t>
            </a:r>
            <a:r>
              <a:rPr lang="en-US" sz="1800" dirty="0"/>
              <a:t>, which is </a:t>
            </a:r>
            <a:r>
              <a:rPr lang="en-US" sz="1800" u="sng" dirty="0"/>
              <a:t>increasing</a:t>
            </a:r>
          </a:p>
          <a:p>
            <a:r>
              <a:rPr lang="en-US" sz="1800" u="sng" dirty="0"/>
              <a:t>Airports</a:t>
            </a:r>
            <a:r>
              <a:rPr lang="en-US" sz="1800" dirty="0"/>
              <a:t> normally focus on </a:t>
            </a:r>
            <a:r>
              <a:rPr lang="en-US" sz="1800" u="sng" dirty="0"/>
              <a:t>increasing connectivity</a:t>
            </a:r>
            <a:r>
              <a:rPr lang="en-US" sz="1800" dirty="0"/>
              <a:t> (invite more airlines to use the airport)</a:t>
            </a:r>
          </a:p>
          <a:p>
            <a:r>
              <a:rPr lang="en-US" sz="1800" u="sng" dirty="0"/>
              <a:t>ICAO</a:t>
            </a:r>
            <a:r>
              <a:rPr lang="en-US" sz="1800" dirty="0"/>
              <a:t> recommends that routes should have the </a:t>
            </a:r>
            <a:r>
              <a:rPr lang="en-ZA" sz="1800" i="1" u="sng" dirty="0"/>
              <a:t>minimum of transit </a:t>
            </a:r>
            <a:r>
              <a:rPr lang="en-ZA" sz="1800" i="1" dirty="0"/>
              <a:t>points which:</a:t>
            </a:r>
            <a:endParaRPr lang="en-ZA" sz="1800" dirty="0"/>
          </a:p>
          <a:p>
            <a:pPr lvl="1"/>
            <a:r>
              <a:rPr lang="en-ZA" sz="1800" i="1" dirty="0"/>
              <a:t>makes the </a:t>
            </a:r>
            <a:r>
              <a:rPr lang="en-ZA" sz="1800" i="1" u="sng" dirty="0"/>
              <a:t>trip as short </a:t>
            </a:r>
            <a:r>
              <a:rPr lang="en-ZA" sz="1800" i="1" dirty="0"/>
              <a:t>as possible</a:t>
            </a:r>
            <a:endParaRPr lang="en-ZA" sz="1800" dirty="0"/>
          </a:p>
          <a:p>
            <a:pPr lvl="1"/>
            <a:r>
              <a:rPr lang="en-ZA" sz="1800" i="1" dirty="0"/>
              <a:t>with optimal </a:t>
            </a:r>
            <a:r>
              <a:rPr lang="en-ZA" sz="1800" i="1" u="sng" dirty="0"/>
              <a:t>user satisfaction</a:t>
            </a:r>
            <a:endParaRPr lang="en-ZA" sz="1800" u="sng" dirty="0"/>
          </a:p>
          <a:p>
            <a:pPr lvl="1"/>
            <a:r>
              <a:rPr lang="en-ZA" sz="1800" i="1" dirty="0"/>
              <a:t>​​​at the </a:t>
            </a:r>
            <a:r>
              <a:rPr lang="en-ZA" sz="1800" i="1" u="sng" dirty="0"/>
              <a:t>minimum price </a:t>
            </a:r>
            <a:r>
              <a:rPr lang="en-ZA" sz="1800" i="1" dirty="0"/>
              <a:t>possible</a:t>
            </a:r>
          </a:p>
          <a:p>
            <a:pPr marL="179388" lvl="1" indent="-179388"/>
            <a:r>
              <a:rPr lang="en-US" sz="1800" dirty="0"/>
              <a:t>Airport </a:t>
            </a:r>
            <a:r>
              <a:rPr lang="en-ZA" sz="1800" dirty="0"/>
              <a:t>connectivity includes both international and domestic destinations</a:t>
            </a:r>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15</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59456"/>
            <a:ext cx="8120831" cy="461665"/>
          </a:xfrm>
        </p:spPr>
        <p:txBody>
          <a:bodyPr/>
          <a:lstStyle/>
          <a:p>
            <a:r>
              <a:rPr lang="en-US" b="1" dirty="0"/>
              <a:t>Air transport economics perspective</a:t>
            </a:r>
            <a:endParaRPr lang="pt-PT" dirty="0"/>
          </a:p>
        </p:txBody>
      </p:sp>
    </p:spTree>
    <p:extLst>
      <p:ext uri="{BB962C8B-B14F-4D97-AF65-F5344CB8AC3E}">
        <p14:creationId xmlns:p14="http://schemas.microsoft.com/office/powerpoint/2010/main" val="2552473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521121"/>
            <a:ext cx="8739930" cy="4604198"/>
          </a:xfrm>
        </p:spPr>
        <p:txBody>
          <a:bodyPr>
            <a:noAutofit/>
          </a:bodyPr>
          <a:lstStyle/>
          <a:p>
            <a:r>
              <a:rPr lang="en-ZA" sz="1900" i="1" dirty="0"/>
              <a:t>​</a:t>
            </a:r>
            <a:r>
              <a:rPr lang="en-ZA" sz="1900" dirty="0"/>
              <a:t>Proposal would </a:t>
            </a:r>
            <a:r>
              <a:rPr lang="en-ZA" sz="1900" u="sng" dirty="0"/>
              <a:t>reduce connectivity:</a:t>
            </a:r>
          </a:p>
          <a:p>
            <a:pPr marL="630238"/>
            <a:r>
              <a:rPr lang="en-ZA" sz="1900" i="1" dirty="0"/>
              <a:t>Increase distance of travel</a:t>
            </a:r>
          </a:p>
          <a:p>
            <a:pPr marL="630238"/>
            <a:r>
              <a:rPr lang="en-US" sz="1900" i="1" dirty="0"/>
              <a:t>Introduce intermediate stops, increase journey time, exposure to risks, delays</a:t>
            </a:r>
          </a:p>
          <a:p>
            <a:pPr marL="630238"/>
            <a:r>
              <a:rPr lang="en-US" sz="1900" i="1" dirty="0"/>
              <a:t>Increase price (international &amp; domestic sector)</a:t>
            </a:r>
          </a:p>
          <a:p>
            <a:pPr marL="179388" indent="-179388"/>
            <a:r>
              <a:rPr lang="en-US" sz="1900" dirty="0"/>
              <a:t>Reduction of regional connectivity (= reversal of liberalization steps &amp; policy on over border access) </a:t>
            </a:r>
          </a:p>
          <a:p>
            <a:pPr marL="179388" indent="-179388"/>
            <a:r>
              <a:rPr lang="en-US" sz="1900" dirty="0"/>
              <a:t>Proposal would reduce pax traffic drastically at affected airports (Pemba, Nampula, Tete, Vilanculos), harm communities &amp; damage property and business investments </a:t>
            </a:r>
          </a:p>
          <a:p>
            <a:pPr marL="179388" indent="-179388"/>
            <a:r>
              <a:rPr lang="en-US" sz="1900" dirty="0"/>
              <a:t>Regulations should not prescribe to airlines how to commercially operate their routes and businesses (If LAM wants to start new operations it needs no regulatory intervention)</a:t>
            </a:r>
          </a:p>
          <a:p>
            <a:pPr marL="179388" indent="-179388"/>
            <a:r>
              <a:rPr lang="en-US" sz="1900" dirty="0"/>
              <a:t>Proposal would assist LAM to start a new regional airline with access to the passenger traffic on regional routes generated by Airlink and Kenya Airways</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r>
              <a:rPr lang="en-US" dirty="0"/>
              <a:t>ya</a:t>
            </a:r>
            <a:fld id="{42782948-4DBE-204D-AB9E-B65E067054AE}" type="slidenum">
              <a:rPr lang="en-US" smtClean="0"/>
              <a:pPr/>
              <a:t>16</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59456"/>
            <a:ext cx="8120831" cy="461665"/>
          </a:xfrm>
        </p:spPr>
        <p:txBody>
          <a:bodyPr/>
          <a:lstStyle/>
          <a:p>
            <a:r>
              <a:rPr lang="en-US" b="1" dirty="0"/>
              <a:t>Air transport economics perspective</a:t>
            </a:r>
            <a:endParaRPr lang="pt-PT" dirty="0"/>
          </a:p>
        </p:txBody>
      </p:sp>
      <p:sp>
        <p:nvSpPr>
          <p:cNvPr id="7" name="Footer Placeholder 2">
            <a:extLst>
              <a:ext uri="{FF2B5EF4-FFF2-40B4-BE49-F238E27FC236}">
                <a16:creationId xmlns:a16="http://schemas.microsoft.com/office/drawing/2014/main" id="{78563036-CD9C-46D6-9ACA-E25B49E46D26}"/>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33292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804194"/>
            <a:ext cx="8739930" cy="4228051"/>
          </a:xfrm>
        </p:spPr>
        <p:txBody>
          <a:bodyPr>
            <a:normAutofit/>
          </a:bodyPr>
          <a:lstStyle/>
          <a:p>
            <a:r>
              <a:rPr lang="en-ZA" sz="1900" dirty="0"/>
              <a:t>The concept of catchment is used to define the area within which most of the existing or potential traffic of an airport (as a destination or point of origin) lies. </a:t>
            </a:r>
          </a:p>
          <a:p>
            <a:r>
              <a:rPr lang="en-ZA" sz="1900" dirty="0"/>
              <a:t>A catchment area is defined as the </a:t>
            </a:r>
            <a:r>
              <a:rPr lang="en-ZA" sz="1900" u="sng" dirty="0"/>
              <a:t>area or sphere of influence of an airport </a:t>
            </a:r>
            <a:r>
              <a:rPr lang="en-ZA" sz="1900" dirty="0"/>
              <a:t>or the </a:t>
            </a:r>
            <a:r>
              <a:rPr lang="en-ZA" sz="1900" u="sng" dirty="0"/>
              <a:t>portion of the market where a given airport dominates over other airports</a:t>
            </a:r>
            <a:r>
              <a:rPr lang="en-ZA" sz="1900" dirty="0"/>
              <a:t>.</a:t>
            </a:r>
          </a:p>
          <a:p>
            <a:endParaRPr lang="en-ZA" sz="1900" dirty="0"/>
          </a:p>
          <a:p>
            <a:r>
              <a:rPr lang="en-ZA" sz="1900" dirty="0"/>
              <a:t>For business passengers 100km or 1-hour surface driving time (the so called 100km/1-hour-rule) = airport's typical minimum catchment area. </a:t>
            </a:r>
          </a:p>
          <a:p>
            <a:r>
              <a:rPr lang="en-ZA" sz="1900" dirty="0"/>
              <a:t>Some leisure passengers (who value time least) regard two hours of traveling time as appropriate as they may be prepared to travel further to an airport</a:t>
            </a:r>
          </a:p>
          <a:p>
            <a:r>
              <a:rPr lang="en-US" sz="1900" dirty="0"/>
              <a:t>The road between Nacala and Nampula represent about 2.5 hours travel (is risky, dangerous, passes through settlements and towns, have police roadblocks, slow moving traffic, pedestrians, animals and commercial activities) </a:t>
            </a:r>
          </a:p>
          <a:p>
            <a:endParaRPr lang="en-ZA" sz="1800" dirty="0"/>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17</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49930"/>
            <a:ext cx="8120831" cy="461665"/>
          </a:xfrm>
        </p:spPr>
        <p:txBody>
          <a:bodyPr/>
          <a:lstStyle/>
          <a:p>
            <a:r>
              <a:rPr lang="en-US" b="1" dirty="0"/>
              <a:t>Concept of </a:t>
            </a:r>
            <a:r>
              <a:rPr lang="en-US" b="1" u="sng" dirty="0"/>
              <a:t>catchment areas</a:t>
            </a:r>
            <a:endParaRPr lang="pt-PT" dirty="0"/>
          </a:p>
        </p:txBody>
      </p:sp>
      <p:sp>
        <p:nvSpPr>
          <p:cNvPr id="7" name="Footer Placeholder 2">
            <a:extLst>
              <a:ext uri="{FF2B5EF4-FFF2-40B4-BE49-F238E27FC236}">
                <a16:creationId xmlns:a16="http://schemas.microsoft.com/office/drawing/2014/main" id="{CEFE392D-C522-47A9-97AE-5EBADB692686}"/>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803052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804194"/>
            <a:ext cx="8739930" cy="4228051"/>
          </a:xfrm>
        </p:spPr>
        <p:txBody>
          <a:bodyPr>
            <a:normAutofit/>
          </a:bodyPr>
          <a:lstStyle/>
          <a:p>
            <a:r>
              <a:rPr lang="en-ZA" sz="1900" dirty="0"/>
              <a:t>Surface travel between Nacala and Pemba represent more than 6 hours 25 minutes of travel (384 km) </a:t>
            </a:r>
          </a:p>
          <a:p>
            <a:r>
              <a:rPr lang="en-ZA" sz="1900" dirty="0"/>
              <a:t>Nacala, Nampula and Pemba represent different catchment areas and markets</a:t>
            </a:r>
          </a:p>
          <a:p>
            <a:r>
              <a:rPr lang="en-ZA" sz="1900" dirty="0"/>
              <a:t>Therefore, most of traffic to Nampula and Pemba would not be diverted via Nacala and such traffic represent different markets</a:t>
            </a:r>
          </a:p>
          <a:p>
            <a:r>
              <a:rPr lang="en-ZA" sz="1900" dirty="0"/>
              <a:t>Research has demonstrated that less than 20% of pre-closure capacity is regained three years after closure for single carrier routes. On multi-carrier routes, only about 40% of pre-closure capacity is regained three years on. </a:t>
            </a:r>
          </a:p>
          <a:p>
            <a:r>
              <a:rPr lang="en-US" sz="1900" dirty="0"/>
              <a:t>Closure of international flights to Pemba and Nampula would cause long lasting damage </a:t>
            </a:r>
            <a:endParaRPr lang="en-ZA" sz="1900" dirty="0"/>
          </a:p>
          <a:p>
            <a:endParaRPr lang="en-ZA" sz="1900" dirty="0"/>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18</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49930"/>
            <a:ext cx="8120831" cy="461665"/>
          </a:xfrm>
        </p:spPr>
        <p:txBody>
          <a:bodyPr/>
          <a:lstStyle/>
          <a:p>
            <a:r>
              <a:rPr lang="en-US" b="1" dirty="0"/>
              <a:t>Concept of </a:t>
            </a:r>
            <a:r>
              <a:rPr lang="en-US" b="1" u="sng" dirty="0"/>
              <a:t>catchment areas</a:t>
            </a:r>
            <a:endParaRPr lang="pt-PT" dirty="0"/>
          </a:p>
        </p:txBody>
      </p:sp>
    </p:spTree>
    <p:extLst>
      <p:ext uri="{BB962C8B-B14F-4D97-AF65-F5344CB8AC3E}">
        <p14:creationId xmlns:p14="http://schemas.microsoft.com/office/powerpoint/2010/main" val="1603332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19</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b="1" dirty="0"/>
              <a:t>Pax traffic throughput at all affected (‘spoke’) airports</a:t>
            </a:r>
            <a:endParaRPr lang="pt-PT" dirty="0"/>
          </a:p>
        </p:txBody>
      </p:sp>
      <p:pic>
        <p:nvPicPr>
          <p:cNvPr id="7" name="Picture 6">
            <a:extLst>
              <a:ext uri="{FF2B5EF4-FFF2-40B4-BE49-F238E27FC236}">
                <a16:creationId xmlns:a16="http://schemas.microsoft.com/office/drawing/2014/main" id="{37AB2453-E771-4E5E-9043-A9162D426C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1364" y="868031"/>
            <a:ext cx="5691505" cy="2177693"/>
          </a:xfrm>
          <a:prstGeom prst="rect">
            <a:avLst/>
          </a:prstGeom>
          <a:noFill/>
          <a:ln>
            <a:noFill/>
          </a:ln>
        </p:spPr>
      </p:pic>
      <p:sp>
        <p:nvSpPr>
          <p:cNvPr id="11" name="Title 11">
            <a:extLst>
              <a:ext uri="{FF2B5EF4-FFF2-40B4-BE49-F238E27FC236}">
                <a16:creationId xmlns:a16="http://schemas.microsoft.com/office/drawing/2014/main" id="{90981891-5450-41ED-B4B0-AB81FD4E916B}"/>
              </a:ext>
            </a:extLst>
          </p:cNvPr>
          <p:cNvSpPr txBox="1">
            <a:spLocks/>
          </p:cNvSpPr>
          <p:nvPr/>
        </p:nvSpPr>
        <p:spPr>
          <a:xfrm>
            <a:off x="1133346" y="-831820"/>
            <a:ext cx="7672289" cy="304370"/>
          </a:xfrm>
          <a:prstGeom prst="rect">
            <a:avLst/>
          </a:prstGeom>
        </p:spPr>
        <p:txBody>
          <a:bodyPr vert="horz" lIns="91440" tIns="45720" rIns="91440" bIns="45720" rtlCol="0" anchor="b" anchorCtr="0">
            <a:normAutofit fontScale="45000" lnSpcReduction="20000"/>
          </a:bodyPr>
          <a:lstStyle>
            <a:lvl1pPr algn="l" defTabSz="457200" rtl="0" eaLnBrk="1" latinLnBrk="0" hangingPunct="1">
              <a:spcBef>
                <a:spcPct val="0"/>
              </a:spcBef>
              <a:buNone/>
              <a:defRPr sz="2400" b="0" i="0" kern="1200">
                <a:solidFill>
                  <a:srgbClr val="BA0C2F"/>
                </a:solidFill>
                <a:latin typeface="Gill Sans MT"/>
                <a:ea typeface="+mj-ea"/>
                <a:cs typeface="Gill Sans MT"/>
              </a:defRPr>
            </a:lvl1pPr>
          </a:lstStyle>
          <a:p>
            <a:r>
              <a:rPr lang="en-US" sz="3600" b="1" dirty="0"/>
              <a:t>Pax Traffic Throughput at Affected Airports</a:t>
            </a:r>
            <a:endParaRPr lang="en-ZA" sz="3600" b="1" dirty="0"/>
          </a:p>
        </p:txBody>
      </p:sp>
      <p:sp>
        <p:nvSpPr>
          <p:cNvPr id="12" name="Oval 11">
            <a:extLst>
              <a:ext uri="{FF2B5EF4-FFF2-40B4-BE49-F238E27FC236}">
                <a16:creationId xmlns:a16="http://schemas.microsoft.com/office/drawing/2014/main" id="{A0B7EF5F-7959-45E3-BFC2-06D3D05B5C3C}"/>
              </a:ext>
            </a:extLst>
          </p:cNvPr>
          <p:cNvSpPr/>
          <p:nvPr/>
        </p:nvSpPr>
        <p:spPr>
          <a:xfrm>
            <a:off x="4473074" y="1197315"/>
            <a:ext cx="645976" cy="19225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DF4D81CA-A044-414F-959D-44E72B54EF2E}"/>
              </a:ext>
            </a:extLst>
          </p:cNvPr>
          <p:cNvSpPr/>
          <p:nvPr/>
        </p:nvSpPr>
        <p:spPr>
          <a:xfrm>
            <a:off x="4473074" y="3627397"/>
            <a:ext cx="645976" cy="13059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a:extLst>
              <a:ext uri="{FF2B5EF4-FFF2-40B4-BE49-F238E27FC236}">
                <a16:creationId xmlns:a16="http://schemas.microsoft.com/office/drawing/2014/main" id="{57FAEEAE-CFB7-4DC2-82E4-4A2E704EF385}"/>
              </a:ext>
            </a:extLst>
          </p:cNvPr>
          <p:cNvPicPr>
            <a:picLocks noChangeAspect="1"/>
          </p:cNvPicPr>
          <p:nvPr/>
        </p:nvPicPr>
        <p:blipFill>
          <a:blip r:embed="rId3"/>
          <a:stretch>
            <a:fillRect/>
          </a:stretch>
        </p:blipFill>
        <p:spPr>
          <a:xfrm>
            <a:off x="861363" y="3375008"/>
            <a:ext cx="5691506" cy="1282536"/>
          </a:xfrm>
          <a:prstGeom prst="rect">
            <a:avLst/>
          </a:prstGeom>
        </p:spPr>
      </p:pic>
      <p:graphicFrame>
        <p:nvGraphicFramePr>
          <p:cNvPr id="15" name="Table 14">
            <a:extLst>
              <a:ext uri="{FF2B5EF4-FFF2-40B4-BE49-F238E27FC236}">
                <a16:creationId xmlns:a16="http://schemas.microsoft.com/office/drawing/2014/main" id="{1D42C2D2-9DB1-4B97-8858-AF39E34FD37B}"/>
              </a:ext>
            </a:extLst>
          </p:cNvPr>
          <p:cNvGraphicFramePr>
            <a:graphicFrameLocks noGrp="1"/>
          </p:cNvGraphicFramePr>
          <p:nvPr>
            <p:extLst>
              <p:ext uri="{D42A27DB-BD31-4B8C-83A1-F6EECF244321}">
                <p14:modId xmlns:p14="http://schemas.microsoft.com/office/powerpoint/2010/main" val="2958091034"/>
              </p:ext>
            </p:extLst>
          </p:nvPr>
        </p:nvGraphicFramePr>
        <p:xfrm>
          <a:off x="7454900" y="1469690"/>
          <a:ext cx="939800" cy="962025"/>
        </p:xfrm>
        <a:graphic>
          <a:graphicData uri="http://schemas.openxmlformats.org/drawingml/2006/table">
            <a:tbl>
              <a:tblPr>
                <a:tableStyleId>{5C22544A-7EE6-4342-B048-85BDC9FD1C3A}</a:tableStyleId>
              </a:tblPr>
              <a:tblGrid>
                <a:gridCol w="939800">
                  <a:extLst>
                    <a:ext uri="{9D8B030D-6E8A-4147-A177-3AD203B41FA5}">
                      <a16:colId xmlns:a16="http://schemas.microsoft.com/office/drawing/2014/main" val="1064397667"/>
                    </a:ext>
                  </a:extLst>
                </a:gridCol>
              </a:tblGrid>
              <a:tr h="190500">
                <a:tc>
                  <a:txBody>
                    <a:bodyPr/>
                    <a:lstStyle/>
                    <a:p>
                      <a:pPr algn="l" fontAlgn="b"/>
                      <a:r>
                        <a:rPr lang="en-ZA" sz="1100" u="none" strike="noStrike" dirty="0">
                          <a:effectLst/>
                        </a:rPr>
                        <a:t>VILANCULOS</a:t>
                      </a:r>
                      <a:endParaRPr lang="en-Z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7953785"/>
                  </a:ext>
                </a:extLst>
              </a:tr>
              <a:tr h="190500">
                <a:tc>
                  <a:txBody>
                    <a:bodyPr/>
                    <a:lstStyle/>
                    <a:p>
                      <a:pPr algn="l" fontAlgn="b"/>
                      <a:r>
                        <a:rPr lang="en-ZA" sz="1100" u="none" strike="noStrike" dirty="0">
                          <a:effectLst/>
                        </a:rPr>
                        <a:t>INHAMBANE</a:t>
                      </a:r>
                      <a:endParaRPr lang="en-Z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7684573"/>
                  </a:ext>
                </a:extLst>
              </a:tr>
              <a:tr h="190500">
                <a:tc>
                  <a:txBody>
                    <a:bodyPr/>
                    <a:lstStyle/>
                    <a:p>
                      <a:pPr algn="l" fontAlgn="b"/>
                      <a:r>
                        <a:rPr lang="en-ZA" sz="1100" u="none" strike="noStrike" dirty="0">
                          <a:effectLst/>
                        </a:rPr>
                        <a:t>TETE</a:t>
                      </a:r>
                      <a:endParaRPr lang="en-Z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8977637"/>
                  </a:ext>
                </a:extLst>
              </a:tr>
              <a:tr h="190500">
                <a:tc>
                  <a:txBody>
                    <a:bodyPr/>
                    <a:lstStyle/>
                    <a:p>
                      <a:pPr algn="l" fontAlgn="b"/>
                      <a:r>
                        <a:rPr lang="en-ZA" sz="1100" u="none" strike="noStrike" dirty="0">
                          <a:effectLst/>
                        </a:rPr>
                        <a:t>NAMPULA</a:t>
                      </a:r>
                      <a:endParaRPr lang="en-Z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5680987"/>
                  </a:ext>
                </a:extLst>
              </a:tr>
              <a:tr h="200025">
                <a:tc>
                  <a:txBody>
                    <a:bodyPr/>
                    <a:lstStyle/>
                    <a:p>
                      <a:pPr algn="l" fontAlgn="b"/>
                      <a:r>
                        <a:rPr lang="en-ZA" sz="1100" u="none" strike="noStrike" dirty="0">
                          <a:effectLst/>
                        </a:rPr>
                        <a:t>PEMBA</a:t>
                      </a:r>
                      <a:endParaRPr lang="en-Z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2180438"/>
                  </a:ext>
                </a:extLst>
              </a:tr>
            </a:tbl>
          </a:graphicData>
        </a:graphic>
      </p:graphicFrame>
    </p:spTree>
    <p:extLst>
      <p:ext uri="{BB962C8B-B14F-4D97-AF65-F5344CB8AC3E}">
        <p14:creationId xmlns:p14="http://schemas.microsoft.com/office/powerpoint/2010/main" val="150694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489314"/>
            <a:ext cx="8991600" cy="4748270"/>
          </a:xfrm>
        </p:spPr>
        <p:txBody>
          <a:bodyPr>
            <a:normAutofit fontScale="92500" lnSpcReduction="10000"/>
          </a:bodyPr>
          <a:lstStyle/>
          <a:p>
            <a:r>
              <a:rPr lang="en-US" sz="2000" dirty="0"/>
              <a:t>Mozambique has a liberalized aviation policy and more competitive approach</a:t>
            </a:r>
          </a:p>
          <a:p>
            <a:r>
              <a:rPr lang="en-US" sz="2000" dirty="0"/>
              <a:t>In line with a general trend of economic liberalization within the region (e.g. the Solemn Commitment for the implementation of the Yamoussoukro Decision). Implies greater market access to cross-border flights)</a:t>
            </a:r>
          </a:p>
          <a:p>
            <a:r>
              <a:rPr lang="en-US" sz="2000" dirty="0"/>
              <a:t>International </a:t>
            </a:r>
            <a:r>
              <a:rPr lang="en-US" sz="2000" u="sng" dirty="0"/>
              <a:t>entry points</a:t>
            </a:r>
            <a:r>
              <a:rPr lang="en-US" sz="2000" dirty="0"/>
              <a:t> were defined as Maputo, Beira, Nampula, Inhambane, Vilanculos, Pemba, Tete, Nacala, and Linchinga.  </a:t>
            </a:r>
          </a:p>
          <a:p>
            <a:r>
              <a:rPr lang="en-US" sz="2000" dirty="0"/>
              <a:t>Match reality of stretched-out geographic territory of Mozambique and need for direct connectivity to outlying entry points that are dependent on air links for economic development</a:t>
            </a:r>
          </a:p>
          <a:p>
            <a:r>
              <a:rPr lang="en-US" sz="2000" dirty="0"/>
              <a:t>SA Airlink and Kenya Airways operate direct services from neighboring countries to the remote Mozambique destinations affected by AdM's Proposal</a:t>
            </a:r>
          </a:p>
          <a:p>
            <a:r>
              <a:rPr lang="en-US" sz="2000" dirty="0"/>
              <a:t>However, </a:t>
            </a:r>
            <a:r>
              <a:rPr lang="en-US" sz="2000" u="sng" dirty="0"/>
              <a:t>no Mozambique airline has taken up such rights</a:t>
            </a:r>
            <a:r>
              <a:rPr lang="en-US" sz="2000" dirty="0"/>
              <a:t> (excluding from Maputo, Beira and Nampula)</a:t>
            </a:r>
          </a:p>
          <a:p>
            <a:r>
              <a:rPr lang="en-US" sz="2000" dirty="0"/>
              <a:t>Dual designation of airlines is possible at these entry points </a:t>
            </a:r>
          </a:p>
          <a:p>
            <a:pPr marL="342900" indent="-342900">
              <a:spcAft>
                <a:spcPts val="600"/>
              </a:spcAft>
              <a:buFont typeface="Arial" charset="0"/>
              <a:buChar char="•"/>
            </a:pPr>
            <a:endParaRPr lang="en-US" sz="1800" dirty="0">
              <a:solidFill>
                <a:schemeClr val="tx1"/>
              </a:solidFill>
            </a:endParaRP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7649"/>
            <a:ext cx="7772400" cy="461665"/>
          </a:xfrm>
        </p:spPr>
        <p:txBody>
          <a:bodyPr/>
          <a:lstStyle/>
          <a:p>
            <a:r>
              <a:rPr lang="en-US" b="1" dirty="0"/>
              <a:t>Current Mozambique Aviation Policy</a:t>
            </a:r>
            <a:endParaRPr lang="pt-PT" dirty="0"/>
          </a:p>
        </p:txBody>
      </p:sp>
      <p:sp>
        <p:nvSpPr>
          <p:cNvPr id="5" name="Footer Placeholder 2">
            <a:extLst>
              <a:ext uri="{FF2B5EF4-FFF2-40B4-BE49-F238E27FC236}">
                <a16:creationId xmlns:a16="http://schemas.microsoft.com/office/drawing/2014/main" id="{16A19DF0-5A59-462C-BBD3-E42E45EC6A9D}"/>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75113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20</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81253"/>
            <a:ext cx="8120831" cy="461665"/>
          </a:xfrm>
        </p:spPr>
        <p:txBody>
          <a:bodyPr/>
          <a:lstStyle/>
          <a:p>
            <a:r>
              <a:rPr lang="en-US" b="1" dirty="0"/>
              <a:t>Origin and destination (Pax traffic flow) - Pemba</a:t>
            </a:r>
            <a:endParaRPr lang="pt-PT" dirty="0"/>
          </a:p>
        </p:txBody>
      </p:sp>
      <p:pic>
        <p:nvPicPr>
          <p:cNvPr id="2" name="Picture 1">
            <a:extLst>
              <a:ext uri="{FF2B5EF4-FFF2-40B4-BE49-F238E27FC236}">
                <a16:creationId xmlns:a16="http://schemas.microsoft.com/office/drawing/2014/main" id="{14AF8D5B-14DB-4378-A45C-829ADFF57B9D}"/>
              </a:ext>
            </a:extLst>
          </p:cNvPr>
          <p:cNvPicPr>
            <a:picLocks noChangeAspect="1"/>
          </p:cNvPicPr>
          <p:nvPr/>
        </p:nvPicPr>
        <p:blipFill>
          <a:blip r:embed="rId2"/>
          <a:stretch>
            <a:fillRect/>
          </a:stretch>
        </p:blipFill>
        <p:spPr>
          <a:xfrm>
            <a:off x="294434" y="642918"/>
            <a:ext cx="5773124" cy="1879322"/>
          </a:xfrm>
          <a:prstGeom prst="rect">
            <a:avLst/>
          </a:prstGeom>
        </p:spPr>
      </p:pic>
      <p:pic>
        <p:nvPicPr>
          <p:cNvPr id="7" name="Picture 6">
            <a:extLst>
              <a:ext uri="{FF2B5EF4-FFF2-40B4-BE49-F238E27FC236}">
                <a16:creationId xmlns:a16="http://schemas.microsoft.com/office/drawing/2014/main" id="{4FF09FCC-4808-4D6A-B129-504C605C25D0}"/>
              </a:ext>
            </a:extLst>
          </p:cNvPr>
          <p:cNvPicPr>
            <a:picLocks noChangeAspect="1"/>
          </p:cNvPicPr>
          <p:nvPr/>
        </p:nvPicPr>
        <p:blipFill>
          <a:blip r:embed="rId3"/>
          <a:stretch>
            <a:fillRect/>
          </a:stretch>
        </p:blipFill>
        <p:spPr>
          <a:xfrm>
            <a:off x="1693925" y="2592387"/>
            <a:ext cx="4405509" cy="1879322"/>
          </a:xfrm>
          <a:prstGeom prst="rect">
            <a:avLst/>
          </a:prstGeom>
        </p:spPr>
      </p:pic>
      <p:pic>
        <p:nvPicPr>
          <p:cNvPr id="9" name="Picture 8">
            <a:extLst>
              <a:ext uri="{FF2B5EF4-FFF2-40B4-BE49-F238E27FC236}">
                <a16:creationId xmlns:a16="http://schemas.microsoft.com/office/drawing/2014/main" id="{9AE8C638-FD0F-47CA-9D23-98EC388ABDD4}"/>
              </a:ext>
            </a:extLst>
          </p:cNvPr>
          <p:cNvPicPr>
            <a:picLocks noChangeAspect="1"/>
          </p:cNvPicPr>
          <p:nvPr/>
        </p:nvPicPr>
        <p:blipFill>
          <a:blip r:embed="rId4"/>
          <a:stretch>
            <a:fillRect/>
          </a:stretch>
        </p:blipFill>
        <p:spPr>
          <a:xfrm>
            <a:off x="6514044" y="2522240"/>
            <a:ext cx="2062944" cy="1232603"/>
          </a:xfrm>
          <a:prstGeom prst="rect">
            <a:avLst/>
          </a:prstGeom>
        </p:spPr>
      </p:pic>
      <p:pic>
        <p:nvPicPr>
          <p:cNvPr id="10" name="Picture 9">
            <a:extLst>
              <a:ext uri="{FF2B5EF4-FFF2-40B4-BE49-F238E27FC236}">
                <a16:creationId xmlns:a16="http://schemas.microsoft.com/office/drawing/2014/main" id="{C04D747F-C933-4984-B03F-855EF9772533}"/>
              </a:ext>
            </a:extLst>
          </p:cNvPr>
          <p:cNvPicPr>
            <a:picLocks noChangeAspect="1"/>
          </p:cNvPicPr>
          <p:nvPr/>
        </p:nvPicPr>
        <p:blipFill>
          <a:blip r:embed="rId5"/>
          <a:stretch>
            <a:fillRect/>
          </a:stretch>
        </p:blipFill>
        <p:spPr>
          <a:xfrm>
            <a:off x="6514044" y="3798183"/>
            <a:ext cx="2055808" cy="1232604"/>
          </a:xfrm>
          <a:prstGeom prst="rect">
            <a:avLst/>
          </a:prstGeom>
        </p:spPr>
      </p:pic>
      <p:sp>
        <p:nvSpPr>
          <p:cNvPr id="11" name="TextBox 10">
            <a:extLst>
              <a:ext uri="{FF2B5EF4-FFF2-40B4-BE49-F238E27FC236}">
                <a16:creationId xmlns:a16="http://schemas.microsoft.com/office/drawing/2014/main" id="{282DEAB5-3E1E-4505-BB6F-9E1EF5051EEB}"/>
              </a:ext>
            </a:extLst>
          </p:cNvPr>
          <p:cNvSpPr txBox="1"/>
          <p:nvPr/>
        </p:nvSpPr>
        <p:spPr>
          <a:xfrm>
            <a:off x="311131" y="4147785"/>
            <a:ext cx="1816138" cy="800219"/>
          </a:xfrm>
          <a:prstGeom prst="rect">
            <a:avLst/>
          </a:prstGeom>
          <a:noFill/>
        </p:spPr>
        <p:txBody>
          <a:bodyPr wrap="none" rtlCol="0">
            <a:spAutoFit/>
          </a:bodyPr>
          <a:lstStyle/>
          <a:p>
            <a:r>
              <a:rPr lang="en-US" dirty="0"/>
              <a:t>Notes:</a:t>
            </a:r>
          </a:p>
          <a:p>
            <a:r>
              <a:rPr lang="en-US" sz="1400" dirty="0"/>
              <a:t>LAM declining</a:t>
            </a:r>
            <a:endParaRPr lang="en-ZA" sz="1400" dirty="0"/>
          </a:p>
          <a:p>
            <a:r>
              <a:rPr lang="en-US" sz="1400" dirty="0"/>
              <a:t>Airlink 2016 increased</a:t>
            </a:r>
          </a:p>
        </p:txBody>
      </p:sp>
      <p:pic>
        <p:nvPicPr>
          <p:cNvPr id="12" name="Picture 11">
            <a:extLst>
              <a:ext uri="{FF2B5EF4-FFF2-40B4-BE49-F238E27FC236}">
                <a16:creationId xmlns:a16="http://schemas.microsoft.com/office/drawing/2014/main" id="{83AA761F-3B5C-4E24-8AD3-2969E898A153}"/>
              </a:ext>
            </a:extLst>
          </p:cNvPr>
          <p:cNvPicPr>
            <a:picLocks noChangeAspect="1"/>
          </p:cNvPicPr>
          <p:nvPr/>
        </p:nvPicPr>
        <p:blipFill>
          <a:blip r:embed="rId6"/>
          <a:stretch>
            <a:fillRect/>
          </a:stretch>
        </p:blipFill>
        <p:spPr>
          <a:xfrm>
            <a:off x="6067558" y="656422"/>
            <a:ext cx="2804687" cy="1822478"/>
          </a:xfrm>
          <a:prstGeom prst="rect">
            <a:avLst/>
          </a:prstGeom>
        </p:spPr>
      </p:pic>
    </p:spTree>
    <p:extLst>
      <p:ext uri="{BB962C8B-B14F-4D97-AF65-F5344CB8AC3E}">
        <p14:creationId xmlns:p14="http://schemas.microsoft.com/office/powerpoint/2010/main" val="105865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21</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29341"/>
            <a:ext cx="8120831" cy="461665"/>
          </a:xfrm>
        </p:spPr>
        <p:txBody>
          <a:bodyPr/>
          <a:lstStyle/>
          <a:p>
            <a:r>
              <a:rPr lang="pt-PT" dirty="0"/>
              <a:t>Discussions at Pemba</a:t>
            </a:r>
          </a:p>
        </p:txBody>
      </p:sp>
      <p:pic>
        <p:nvPicPr>
          <p:cNvPr id="3" name="Picture 2">
            <a:extLst>
              <a:ext uri="{FF2B5EF4-FFF2-40B4-BE49-F238E27FC236}">
                <a16:creationId xmlns:a16="http://schemas.microsoft.com/office/drawing/2014/main" id="{737D2BA2-E7EA-4DC0-92D2-CF9032DC76FA}"/>
              </a:ext>
            </a:extLst>
          </p:cNvPr>
          <p:cNvPicPr>
            <a:picLocks noChangeAspect="1"/>
          </p:cNvPicPr>
          <p:nvPr/>
        </p:nvPicPr>
        <p:blipFill>
          <a:blip r:embed="rId2"/>
          <a:stretch>
            <a:fillRect/>
          </a:stretch>
        </p:blipFill>
        <p:spPr>
          <a:xfrm>
            <a:off x="152400" y="591006"/>
            <a:ext cx="8839200" cy="4439781"/>
          </a:xfrm>
          <a:prstGeom prst="rect">
            <a:avLst/>
          </a:prstGeom>
        </p:spPr>
      </p:pic>
      <p:sp>
        <p:nvSpPr>
          <p:cNvPr id="7" name="Footer Placeholder 2">
            <a:extLst>
              <a:ext uri="{FF2B5EF4-FFF2-40B4-BE49-F238E27FC236}">
                <a16:creationId xmlns:a16="http://schemas.microsoft.com/office/drawing/2014/main" id="{EA00ACB7-435A-4203-A6DE-950D5A9DE846}"/>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1671613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601194"/>
            <a:ext cx="9067800" cy="3982385"/>
          </a:xfrm>
        </p:spPr>
        <p:txBody>
          <a:bodyPr>
            <a:noAutofit/>
          </a:bodyPr>
          <a:lstStyle/>
          <a:p>
            <a:r>
              <a:rPr lang="en-ZA" sz="2000" dirty="0"/>
              <a:t>Pemba operates as a central logistics hub for the mines and oil and gas operations (mainly North and North East)</a:t>
            </a:r>
          </a:p>
          <a:p>
            <a:r>
              <a:rPr lang="en-ZA" sz="2000" dirty="0"/>
              <a:t>Pemba is seat of the Provincial Government. Provides international exposure to Cabo Delgado and direct connectivity to neighbouring areas</a:t>
            </a:r>
          </a:p>
          <a:p>
            <a:pPr lvl="0"/>
            <a:r>
              <a:rPr lang="en-ZA" sz="2000" dirty="0"/>
              <a:t>Direct access to Pemba airport is important for development of Pemba &amp; Province of Cabo. (Historic ties with neighbouring SADC countries - Tanzania, Kenya and now, South Africa)</a:t>
            </a:r>
          </a:p>
          <a:p>
            <a:r>
              <a:rPr lang="en-ZA" sz="2000" dirty="0"/>
              <a:t>Provincial integrated development program being drawn up – expect approval and investors conference in 2018</a:t>
            </a:r>
          </a:p>
          <a:p>
            <a:r>
              <a:rPr lang="en-ZA" sz="2000" dirty="0"/>
              <a:t>International scheduled flights connect Pemba to Dar es Salaam and to Johannesburg</a:t>
            </a: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22</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32899"/>
            <a:ext cx="8120831" cy="461665"/>
          </a:xfrm>
        </p:spPr>
        <p:txBody>
          <a:bodyPr/>
          <a:lstStyle/>
          <a:p>
            <a:r>
              <a:rPr lang="en-US" b="1" dirty="0"/>
              <a:t>Pemba - Destination Attributes </a:t>
            </a:r>
            <a:r>
              <a:rPr lang="en-US" sz="1050" b="1" dirty="0"/>
              <a:t>(Part 1)</a:t>
            </a:r>
            <a:endParaRPr lang="pt-PT" dirty="0"/>
          </a:p>
        </p:txBody>
      </p:sp>
    </p:spTree>
    <p:extLst>
      <p:ext uri="{BB962C8B-B14F-4D97-AF65-F5344CB8AC3E}">
        <p14:creationId xmlns:p14="http://schemas.microsoft.com/office/powerpoint/2010/main" val="371453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3845D-4762-4C27-A45D-38350770CA2E}"/>
              </a:ext>
            </a:extLst>
          </p:cNvPr>
          <p:cNvSpPr>
            <a:spLocks noGrp="1"/>
          </p:cNvSpPr>
          <p:nvPr>
            <p:ph idx="1"/>
          </p:nvPr>
        </p:nvSpPr>
        <p:spPr>
          <a:xfrm>
            <a:off x="406704" y="903364"/>
            <a:ext cx="7772400" cy="3762932"/>
          </a:xfrm>
        </p:spPr>
        <p:txBody>
          <a:bodyPr>
            <a:normAutofit/>
          </a:bodyPr>
          <a:lstStyle/>
          <a:p>
            <a:r>
              <a:rPr lang="en-ZA" sz="2000" dirty="0"/>
              <a:t>Direct connectivity required for:</a:t>
            </a:r>
          </a:p>
          <a:p>
            <a:pPr lvl="1"/>
            <a:r>
              <a:rPr lang="en-ZA" sz="2000" dirty="0"/>
              <a:t>Rotation of technicians and workers on a back-to-back basis </a:t>
            </a:r>
          </a:p>
          <a:p>
            <a:pPr lvl="1"/>
            <a:r>
              <a:rPr lang="en-ZA" sz="2000" dirty="0"/>
              <a:t>Workers are assembled in Johannesburg from various places in the world, then flown to Pemba in small groups. Reliability of flights are essential for scheduling</a:t>
            </a:r>
          </a:p>
          <a:p>
            <a:pPr lvl="1"/>
            <a:r>
              <a:rPr lang="en-ZA" sz="2000" dirty="0"/>
              <a:t>Tourists require flights straight into the final destination of Pemba and not via an intermediate airport</a:t>
            </a:r>
          </a:p>
          <a:p>
            <a:endParaRPr lang="en-ZA" dirty="0"/>
          </a:p>
        </p:txBody>
      </p:sp>
      <p:sp>
        <p:nvSpPr>
          <p:cNvPr id="4" name="Date Placeholder 3">
            <a:extLst>
              <a:ext uri="{FF2B5EF4-FFF2-40B4-BE49-F238E27FC236}">
                <a16:creationId xmlns:a16="http://schemas.microsoft.com/office/drawing/2014/main" id="{A1B0E02E-BA09-4D7A-B2CE-739B5852715E}"/>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D52EDFA6-0801-48E3-8178-5D6810D17BD1}"/>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05BC0C55-96EA-40D5-8B96-9C8C10440075}"/>
              </a:ext>
            </a:extLst>
          </p:cNvPr>
          <p:cNvSpPr>
            <a:spLocks noGrp="1"/>
          </p:cNvSpPr>
          <p:nvPr>
            <p:ph type="sldNum" sz="quarter" idx="4"/>
          </p:nvPr>
        </p:nvSpPr>
        <p:spPr/>
        <p:txBody>
          <a:bodyPr/>
          <a:lstStyle/>
          <a:p>
            <a:fld id="{42782948-4DBE-204D-AB9E-B65E067054AE}" type="slidenum">
              <a:rPr lang="en-US" smtClean="0"/>
              <a:pPr/>
              <a:t>23</a:t>
            </a:fld>
            <a:endParaRPr lang="en-US" dirty="0"/>
          </a:p>
        </p:txBody>
      </p:sp>
      <p:sp>
        <p:nvSpPr>
          <p:cNvPr id="7" name="Text Placeholder 6">
            <a:extLst>
              <a:ext uri="{FF2B5EF4-FFF2-40B4-BE49-F238E27FC236}">
                <a16:creationId xmlns:a16="http://schemas.microsoft.com/office/drawing/2014/main" id="{6AADE855-4EEA-4451-BC2E-5162F760FB49}"/>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1D7B1CD8-27C6-484A-BE65-6398675B0D8A}"/>
              </a:ext>
            </a:extLst>
          </p:cNvPr>
          <p:cNvSpPr>
            <a:spLocks noGrp="1"/>
          </p:cNvSpPr>
          <p:nvPr>
            <p:ph type="title"/>
          </p:nvPr>
        </p:nvSpPr>
        <p:spPr>
          <a:xfrm>
            <a:off x="406704" y="232664"/>
            <a:ext cx="7772400" cy="465370"/>
          </a:xfrm>
        </p:spPr>
        <p:txBody>
          <a:bodyPr/>
          <a:lstStyle/>
          <a:p>
            <a:r>
              <a:rPr lang="en-US" b="1" dirty="0"/>
              <a:t>Pemba - Destination Attributes </a:t>
            </a:r>
            <a:r>
              <a:rPr lang="en-US" sz="1050" b="1" dirty="0"/>
              <a:t>(Part 2)</a:t>
            </a:r>
            <a:endParaRPr lang="en-ZA" dirty="0"/>
          </a:p>
        </p:txBody>
      </p:sp>
    </p:spTree>
    <p:extLst>
      <p:ext uri="{BB962C8B-B14F-4D97-AF65-F5344CB8AC3E}">
        <p14:creationId xmlns:p14="http://schemas.microsoft.com/office/powerpoint/2010/main" val="312229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614195"/>
            <a:ext cx="8739930" cy="4416592"/>
          </a:xfrm>
        </p:spPr>
        <p:txBody>
          <a:bodyPr>
            <a:normAutofit fontScale="92500" lnSpcReduction="10000"/>
          </a:bodyPr>
          <a:lstStyle/>
          <a:p>
            <a:pPr marL="342900" lvl="1" indent="-342900"/>
            <a:r>
              <a:rPr lang="en-ZA" sz="2000" dirty="0"/>
              <a:t>Pax = 70% for business purposes (Oil, Gas, Graphite, Ruby mining, Commercial, Fishing, Corporate staff, Government officials) &amp; 30% for tourism (Airlink estimate it at 15%)</a:t>
            </a:r>
          </a:p>
          <a:p>
            <a:pPr marL="342900" lvl="1" indent="-342900"/>
            <a:r>
              <a:rPr lang="en-ZA" sz="2000" dirty="0"/>
              <a:t>Travel insurance do not cover LAM flights</a:t>
            </a:r>
          </a:p>
          <a:p>
            <a:pPr marL="342900" lvl="1" indent="-342900"/>
            <a:r>
              <a:rPr lang="en-ZA" sz="2000" dirty="0"/>
              <a:t>Tourism development = constrained as result of high ticket prices (fares)</a:t>
            </a:r>
          </a:p>
          <a:p>
            <a:pPr marL="342900" lvl="1" indent="-342900"/>
            <a:r>
              <a:rPr lang="en-ZA" sz="2000" dirty="0"/>
              <a:t>Experience in support services for Oil and Gas industries and mining is already established in Pemba, yet not developed in Nacala</a:t>
            </a:r>
          </a:p>
          <a:p>
            <a:pPr marL="342900" lvl="1" indent="-342900"/>
            <a:r>
              <a:rPr lang="en-US" sz="2000" dirty="0"/>
              <a:t>M</a:t>
            </a:r>
            <a:r>
              <a:rPr lang="en-ZA" sz="2000" dirty="0"/>
              <a:t>edical evacuation directly to large hospitals in Johannesburg is required</a:t>
            </a:r>
          </a:p>
          <a:p>
            <a:pPr marL="342900" lvl="1" indent="-342900"/>
            <a:r>
              <a:rPr lang="en-ZA" sz="2000" dirty="0"/>
              <a:t>Door to door cargo shipments require direct access on scheduled flights and reliability and certainty of deliveries</a:t>
            </a:r>
          </a:p>
          <a:p>
            <a:pPr marL="342900" lvl="1" indent="-342900"/>
            <a:r>
              <a:rPr lang="en-ZA" sz="2000" dirty="0"/>
              <a:t>Pemba economy is down due completion of the initial stages of major oil &amp; gas &amp; other projects (departure of associated staff) and also influenced by lower oil prices</a:t>
            </a:r>
          </a:p>
          <a:p>
            <a:pPr marL="342900" lvl="1" indent="-342900"/>
            <a:r>
              <a:rPr lang="en-ZA" sz="2000" dirty="0"/>
              <a:t>Most new developments been put on hold</a:t>
            </a:r>
          </a:p>
          <a:p>
            <a:pPr marL="342900" lvl="1" indent="-342900"/>
            <a:endParaRPr lang="en-ZA" dirty="0"/>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24</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251670" y="152530"/>
            <a:ext cx="8120831" cy="461665"/>
          </a:xfrm>
        </p:spPr>
        <p:txBody>
          <a:bodyPr/>
          <a:lstStyle/>
          <a:p>
            <a:r>
              <a:rPr lang="en-US" b="1" dirty="0"/>
              <a:t>Pemba - Destination Attributes </a:t>
            </a:r>
            <a:r>
              <a:rPr lang="en-US" sz="1400" b="1" dirty="0"/>
              <a:t>(part 2)</a:t>
            </a:r>
            <a:endParaRPr lang="pt-PT" dirty="0"/>
          </a:p>
        </p:txBody>
      </p:sp>
      <p:sp>
        <p:nvSpPr>
          <p:cNvPr id="7" name="Footer Placeholder 2">
            <a:extLst>
              <a:ext uri="{FF2B5EF4-FFF2-40B4-BE49-F238E27FC236}">
                <a16:creationId xmlns:a16="http://schemas.microsoft.com/office/drawing/2014/main" id="{4D87029C-DCE1-4E9E-BB60-8CA1BE264144}"/>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75765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928489"/>
            <a:ext cx="8739930" cy="3821311"/>
          </a:xfrm>
        </p:spPr>
        <p:txBody>
          <a:bodyPr>
            <a:normAutofit/>
          </a:bodyPr>
          <a:lstStyle/>
          <a:p>
            <a:r>
              <a:rPr lang="en-US" sz="2000" dirty="0"/>
              <a:t>The private sector, hotel industry, tourism, operators as well as Provincial Government are against AdM's Proposal and losing direct international access for Pemba</a:t>
            </a:r>
            <a:endParaRPr lang="en-ZA" sz="2000" dirty="0"/>
          </a:p>
          <a:p>
            <a:r>
              <a:rPr lang="en-ZA" sz="2000" dirty="0"/>
              <a:t>The looming decision creates uncertainty (inhibits) new investments and puts tourists off</a:t>
            </a:r>
          </a:p>
          <a:p>
            <a:r>
              <a:rPr lang="en-ZA" sz="2000" dirty="0"/>
              <a:t>Realities = There is no effective alternative links from Nacala to Pemba</a:t>
            </a:r>
          </a:p>
          <a:p>
            <a:pPr lvl="1"/>
            <a:r>
              <a:rPr lang="en-ZA" sz="2000" dirty="0"/>
              <a:t>The road connections are not good (almost non-existent)</a:t>
            </a:r>
          </a:p>
          <a:p>
            <a:pPr lvl="1"/>
            <a:r>
              <a:rPr lang="en-ZA" sz="2000" dirty="0"/>
              <a:t>There are no connecting airlines that offer services from Nacala to Pemba</a:t>
            </a: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25</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28588"/>
            <a:ext cx="8120831" cy="461665"/>
          </a:xfrm>
        </p:spPr>
        <p:txBody>
          <a:bodyPr/>
          <a:lstStyle/>
          <a:p>
            <a:r>
              <a:rPr lang="en-US" b="1" dirty="0"/>
              <a:t>Pemba views on AdM's Proposal 						</a:t>
            </a:r>
            <a:r>
              <a:rPr lang="en-US" sz="1050" b="1" dirty="0"/>
              <a:t>Page 1</a:t>
            </a:r>
            <a:endParaRPr lang="pt-PT" dirty="0"/>
          </a:p>
        </p:txBody>
      </p:sp>
    </p:spTree>
    <p:extLst>
      <p:ext uri="{BB962C8B-B14F-4D97-AF65-F5344CB8AC3E}">
        <p14:creationId xmlns:p14="http://schemas.microsoft.com/office/powerpoint/2010/main" val="4195830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EF819-3010-4F58-B629-3B8DB8814058}"/>
              </a:ext>
            </a:extLst>
          </p:cNvPr>
          <p:cNvSpPr>
            <a:spLocks noGrp="1"/>
          </p:cNvSpPr>
          <p:nvPr>
            <p:ph idx="1"/>
          </p:nvPr>
        </p:nvSpPr>
        <p:spPr>
          <a:xfrm>
            <a:off x="337367" y="639875"/>
            <a:ext cx="8654233" cy="4544899"/>
          </a:xfrm>
        </p:spPr>
        <p:txBody>
          <a:bodyPr>
            <a:normAutofit/>
          </a:bodyPr>
          <a:lstStyle/>
          <a:p>
            <a:r>
              <a:rPr lang="en-ZA" sz="2000" dirty="0"/>
              <a:t>Risks of interruption of continued production is too great for the oil and gas industry </a:t>
            </a:r>
          </a:p>
          <a:p>
            <a:r>
              <a:rPr lang="en-ZA" sz="2000" dirty="0"/>
              <a:t>Estimated cost of delay of technicians are about $1million to $2million per day </a:t>
            </a:r>
          </a:p>
          <a:p>
            <a:r>
              <a:rPr lang="en-ZA" sz="2000" dirty="0"/>
              <a:t>Pemba and the region will fall back into oblivion</a:t>
            </a:r>
          </a:p>
          <a:p>
            <a:r>
              <a:rPr lang="en-ZA" sz="2000" dirty="0"/>
              <a:t>Hotels and tourist operators were encouraged to invest in Pemba and obtained loan funding – occupancy will fall severely, from current low base</a:t>
            </a:r>
          </a:p>
          <a:p>
            <a:r>
              <a:rPr lang="en-US" sz="2000" dirty="0"/>
              <a:t>The AdM proposal would be devastating on Pemba and </a:t>
            </a:r>
            <a:r>
              <a:rPr lang="en-ZA" sz="2000" dirty="0"/>
              <a:t>Cabo Delgado </a:t>
            </a:r>
            <a:endParaRPr lang="en-US" sz="2000" dirty="0"/>
          </a:p>
          <a:p>
            <a:r>
              <a:rPr lang="en-ZA" sz="2000" dirty="0"/>
              <a:t>More destinations should be opened from Pemba</a:t>
            </a:r>
          </a:p>
          <a:p>
            <a:r>
              <a:rPr lang="en-ZA" sz="2000" dirty="0"/>
              <a:t>If the Airports Company is not interested in Pemba airport, a consortium would be prepared to purchase the airport </a:t>
            </a:r>
          </a:p>
          <a:p>
            <a:endParaRPr lang="en-ZA" dirty="0"/>
          </a:p>
        </p:txBody>
      </p:sp>
      <p:sp>
        <p:nvSpPr>
          <p:cNvPr id="4" name="Date Placeholder 3">
            <a:extLst>
              <a:ext uri="{FF2B5EF4-FFF2-40B4-BE49-F238E27FC236}">
                <a16:creationId xmlns:a16="http://schemas.microsoft.com/office/drawing/2014/main" id="{31342014-846D-4996-AE05-A514B148F0F4}"/>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C083D4C5-CC34-4CF5-9421-A6CBF832122D}"/>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2F9CA262-A470-4D5B-B1A5-C72585657EC9}"/>
              </a:ext>
            </a:extLst>
          </p:cNvPr>
          <p:cNvSpPr>
            <a:spLocks noGrp="1"/>
          </p:cNvSpPr>
          <p:nvPr>
            <p:ph type="sldNum" sz="quarter" idx="4"/>
          </p:nvPr>
        </p:nvSpPr>
        <p:spPr/>
        <p:txBody>
          <a:bodyPr/>
          <a:lstStyle/>
          <a:p>
            <a:fld id="{42782948-4DBE-204D-AB9E-B65E067054AE}" type="slidenum">
              <a:rPr lang="en-US" smtClean="0"/>
              <a:pPr/>
              <a:t>26</a:t>
            </a:fld>
            <a:endParaRPr lang="en-US" dirty="0"/>
          </a:p>
        </p:txBody>
      </p:sp>
      <p:sp>
        <p:nvSpPr>
          <p:cNvPr id="7" name="Text Placeholder 6">
            <a:extLst>
              <a:ext uri="{FF2B5EF4-FFF2-40B4-BE49-F238E27FC236}">
                <a16:creationId xmlns:a16="http://schemas.microsoft.com/office/drawing/2014/main" id="{2B88C0CE-C4CB-4AE7-8DAE-4BB46817DC74}"/>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58299533-AA8F-4AAB-9624-678538A4B71A}"/>
              </a:ext>
            </a:extLst>
          </p:cNvPr>
          <p:cNvSpPr>
            <a:spLocks noGrp="1"/>
          </p:cNvSpPr>
          <p:nvPr>
            <p:ph type="title"/>
          </p:nvPr>
        </p:nvSpPr>
        <p:spPr>
          <a:xfrm>
            <a:off x="337368" y="156176"/>
            <a:ext cx="8120831" cy="461665"/>
          </a:xfrm>
        </p:spPr>
        <p:txBody>
          <a:bodyPr/>
          <a:lstStyle/>
          <a:p>
            <a:r>
              <a:rPr lang="en-US" b="1" dirty="0"/>
              <a:t>Pemba views on AdM's Proposal 						</a:t>
            </a:r>
            <a:r>
              <a:rPr lang="en-US" sz="1050" b="1" dirty="0"/>
              <a:t>Page 2</a:t>
            </a:r>
            <a:endParaRPr lang="en-ZA" dirty="0"/>
          </a:p>
        </p:txBody>
      </p:sp>
    </p:spTree>
    <p:extLst>
      <p:ext uri="{BB962C8B-B14F-4D97-AF65-F5344CB8AC3E}">
        <p14:creationId xmlns:p14="http://schemas.microsoft.com/office/powerpoint/2010/main" val="39154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27</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68553"/>
            <a:ext cx="8120831" cy="461665"/>
          </a:xfrm>
        </p:spPr>
        <p:txBody>
          <a:bodyPr/>
          <a:lstStyle/>
          <a:p>
            <a:r>
              <a:rPr lang="pt-PT" dirty="0"/>
              <a:t>Discussions at Nampula</a:t>
            </a:r>
          </a:p>
        </p:txBody>
      </p:sp>
      <p:pic>
        <p:nvPicPr>
          <p:cNvPr id="14" name="Picture 13">
            <a:extLst>
              <a:ext uri="{FF2B5EF4-FFF2-40B4-BE49-F238E27FC236}">
                <a16:creationId xmlns:a16="http://schemas.microsoft.com/office/drawing/2014/main" id="{15EA8724-C334-4DBE-955E-B963772E93D5}"/>
              </a:ext>
            </a:extLst>
          </p:cNvPr>
          <p:cNvPicPr>
            <a:picLocks noChangeAspect="1"/>
          </p:cNvPicPr>
          <p:nvPr/>
        </p:nvPicPr>
        <p:blipFill>
          <a:blip r:embed="rId2"/>
          <a:stretch>
            <a:fillRect/>
          </a:stretch>
        </p:blipFill>
        <p:spPr>
          <a:xfrm>
            <a:off x="330200" y="713064"/>
            <a:ext cx="8483600" cy="3987911"/>
          </a:xfrm>
          <a:prstGeom prst="rect">
            <a:avLst/>
          </a:prstGeom>
        </p:spPr>
      </p:pic>
    </p:spTree>
    <p:extLst>
      <p:ext uri="{BB962C8B-B14F-4D97-AF65-F5344CB8AC3E}">
        <p14:creationId xmlns:p14="http://schemas.microsoft.com/office/powerpoint/2010/main" val="411585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28</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53988"/>
            <a:ext cx="8120831" cy="461665"/>
          </a:xfrm>
        </p:spPr>
        <p:txBody>
          <a:bodyPr/>
          <a:lstStyle/>
          <a:p>
            <a:r>
              <a:rPr lang="en-US" b="1" dirty="0"/>
              <a:t>Origin and destination (Pax traffic flow) Nampula</a:t>
            </a:r>
            <a:endParaRPr lang="pt-PT" dirty="0"/>
          </a:p>
        </p:txBody>
      </p:sp>
      <p:pic>
        <p:nvPicPr>
          <p:cNvPr id="7" name="Picture 6">
            <a:extLst>
              <a:ext uri="{FF2B5EF4-FFF2-40B4-BE49-F238E27FC236}">
                <a16:creationId xmlns:a16="http://schemas.microsoft.com/office/drawing/2014/main" id="{52E191A9-5187-49EB-A2CA-D4E10FA0C5C5}"/>
              </a:ext>
            </a:extLst>
          </p:cNvPr>
          <p:cNvPicPr>
            <a:picLocks noChangeAspect="1"/>
          </p:cNvPicPr>
          <p:nvPr/>
        </p:nvPicPr>
        <p:blipFill>
          <a:blip r:embed="rId2"/>
          <a:stretch>
            <a:fillRect/>
          </a:stretch>
        </p:blipFill>
        <p:spPr>
          <a:xfrm>
            <a:off x="352498" y="591987"/>
            <a:ext cx="5648469" cy="2057642"/>
          </a:xfrm>
          <a:prstGeom prst="rect">
            <a:avLst/>
          </a:prstGeom>
        </p:spPr>
      </p:pic>
      <p:pic>
        <p:nvPicPr>
          <p:cNvPr id="9" name="Picture 8">
            <a:extLst>
              <a:ext uri="{FF2B5EF4-FFF2-40B4-BE49-F238E27FC236}">
                <a16:creationId xmlns:a16="http://schemas.microsoft.com/office/drawing/2014/main" id="{09550239-A337-46C7-8421-C19A76B698DC}"/>
              </a:ext>
            </a:extLst>
          </p:cNvPr>
          <p:cNvPicPr>
            <a:picLocks noChangeAspect="1"/>
          </p:cNvPicPr>
          <p:nvPr/>
        </p:nvPicPr>
        <p:blipFill>
          <a:blip r:embed="rId3"/>
          <a:stretch>
            <a:fillRect/>
          </a:stretch>
        </p:blipFill>
        <p:spPr>
          <a:xfrm>
            <a:off x="6019800" y="615653"/>
            <a:ext cx="2829718" cy="2057642"/>
          </a:xfrm>
          <a:prstGeom prst="rect">
            <a:avLst/>
          </a:prstGeom>
        </p:spPr>
      </p:pic>
      <p:pic>
        <p:nvPicPr>
          <p:cNvPr id="10" name="Picture 9">
            <a:extLst>
              <a:ext uri="{FF2B5EF4-FFF2-40B4-BE49-F238E27FC236}">
                <a16:creationId xmlns:a16="http://schemas.microsoft.com/office/drawing/2014/main" id="{CE8636B9-D64F-42EF-BC38-9C458E240D6C}"/>
              </a:ext>
            </a:extLst>
          </p:cNvPr>
          <p:cNvPicPr>
            <a:picLocks noChangeAspect="1"/>
          </p:cNvPicPr>
          <p:nvPr/>
        </p:nvPicPr>
        <p:blipFill>
          <a:blip r:embed="rId4"/>
          <a:stretch>
            <a:fillRect/>
          </a:stretch>
        </p:blipFill>
        <p:spPr>
          <a:xfrm>
            <a:off x="1835366" y="2673295"/>
            <a:ext cx="4184434" cy="1997517"/>
          </a:xfrm>
          <a:prstGeom prst="rect">
            <a:avLst/>
          </a:prstGeom>
        </p:spPr>
      </p:pic>
      <p:pic>
        <p:nvPicPr>
          <p:cNvPr id="12" name="Picture 11">
            <a:extLst>
              <a:ext uri="{FF2B5EF4-FFF2-40B4-BE49-F238E27FC236}">
                <a16:creationId xmlns:a16="http://schemas.microsoft.com/office/drawing/2014/main" id="{B67B5DAC-4DD0-4A39-84B6-0DB95834D844}"/>
              </a:ext>
            </a:extLst>
          </p:cNvPr>
          <p:cNvPicPr>
            <a:picLocks noChangeAspect="1"/>
          </p:cNvPicPr>
          <p:nvPr/>
        </p:nvPicPr>
        <p:blipFill>
          <a:blip r:embed="rId5"/>
          <a:stretch>
            <a:fillRect/>
          </a:stretch>
        </p:blipFill>
        <p:spPr>
          <a:xfrm>
            <a:off x="6521239" y="2710183"/>
            <a:ext cx="1826839" cy="1095321"/>
          </a:xfrm>
          <a:prstGeom prst="rect">
            <a:avLst/>
          </a:prstGeom>
        </p:spPr>
      </p:pic>
      <p:pic>
        <p:nvPicPr>
          <p:cNvPr id="15" name="Picture 14">
            <a:extLst>
              <a:ext uri="{FF2B5EF4-FFF2-40B4-BE49-F238E27FC236}">
                <a16:creationId xmlns:a16="http://schemas.microsoft.com/office/drawing/2014/main" id="{AFE19E92-A6F8-4B45-9A91-BD44700E9EA2}"/>
              </a:ext>
            </a:extLst>
          </p:cNvPr>
          <p:cNvPicPr>
            <a:picLocks noChangeAspect="1"/>
          </p:cNvPicPr>
          <p:nvPr/>
        </p:nvPicPr>
        <p:blipFill>
          <a:blip r:embed="rId6"/>
          <a:stretch>
            <a:fillRect/>
          </a:stretch>
        </p:blipFill>
        <p:spPr>
          <a:xfrm>
            <a:off x="6521238" y="3842392"/>
            <a:ext cx="1826839" cy="1095321"/>
          </a:xfrm>
          <a:prstGeom prst="rect">
            <a:avLst/>
          </a:prstGeom>
        </p:spPr>
      </p:pic>
      <p:sp>
        <p:nvSpPr>
          <p:cNvPr id="16" name="TextBox 15">
            <a:extLst>
              <a:ext uri="{FF2B5EF4-FFF2-40B4-BE49-F238E27FC236}">
                <a16:creationId xmlns:a16="http://schemas.microsoft.com/office/drawing/2014/main" id="{9DB182E5-F35D-4975-A9C9-B2FC9CB69A75}"/>
              </a:ext>
            </a:extLst>
          </p:cNvPr>
          <p:cNvSpPr txBox="1"/>
          <p:nvPr/>
        </p:nvSpPr>
        <p:spPr>
          <a:xfrm>
            <a:off x="152400" y="3867792"/>
            <a:ext cx="1810111" cy="1015663"/>
          </a:xfrm>
          <a:prstGeom prst="rect">
            <a:avLst/>
          </a:prstGeom>
          <a:noFill/>
        </p:spPr>
        <p:txBody>
          <a:bodyPr wrap="none" rtlCol="0">
            <a:spAutoFit/>
          </a:bodyPr>
          <a:lstStyle/>
          <a:p>
            <a:r>
              <a:rPr lang="en-US" dirty="0"/>
              <a:t>Notes</a:t>
            </a:r>
          </a:p>
          <a:p>
            <a:pPr marL="177800" indent="-177800">
              <a:buFont typeface="Arial" panose="020B0604020202020204" pitchFamily="34" charset="0"/>
              <a:buChar char="•"/>
            </a:pPr>
            <a:r>
              <a:rPr lang="en-US" sz="1400" dirty="0"/>
              <a:t>All airlines declining</a:t>
            </a:r>
          </a:p>
          <a:p>
            <a:pPr marL="177800" indent="-177800">
              <a:buFont typeface="Arial" panose="020B0604020202020204" pitchFamily="34" charset="0"/>
              <a:buChar char="•"/>
            </a:pPr>
            <a:r>
              <a:rPr lang="en-US" sz="1400" dirty="0"/>
              <a:t>LAM down 49%</a:t>
            </a:r>
          </a:p>
          <a:p>
            <a:pPr marL="177800" indent="-177800">
              <a:buFont typeface="Arial" panose="020B0604020202020204" pitchFamily="34" charset="0"/>
              <a:buChar char="•"/>
            </a:pPr>
            <a:r>
              <a:rPr lang="en-US" sz="1400" dirty="0"/>
              <a:t>Airlink down 16%</a:t>
            </a:r>
            <a:endParaRPr lang="en-ZA" sz="1400" dirty="0"/>
          </a:p>
        </p:txBody>
      </p:sp>
    </p:spTree>
    <p:extLst>
      <p:ext uri="{BB962C8B-B14F-4D97-AF65-F5344CB8AC3E}">
        <p14:creationId xmlns:p14="http://schemas.microsoft.com/office/powerpoint/2010/main" val="2048278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556853"/>
            <a:ext cx="8892330" cy="4627922"/>
          </a:xfrm>
        </p:spPr>
        <p:txBody>
          <a:bodyPr>
            <a:normAutofit fontScale="77500" lnSpcReduction="20000"/>
          </a:bodyPr>
          <a:lstStyle/>
          <a:p>
            <a:r>
              <a:rPr lang="en-ZA" sz="2500" dirty="0"/>
              <a:t>Nampula is the seat of Provincial Government, steady traffic demand for civil servants will remain for Nampula, unless the seat of Government is moved to Nacala </a:t>
            </a:r>
          </a:p>
          <a:p>
            <a:r>
              <a:rPr lang="en-ZA" sz="2500" dirty="0"/>
              <a:t>Passengers are traders, business people, Government officials, NGOs (UN refugee camp for displaced persons), and very few tourists. </a:t>
            </a:r>
          </a:p>
          <a:p>
            <a:r>
              <a:rPr lang="en-ZA" sz="2500" dirty="0"/>
              <a:t>10 minutes for traders connect to </a:t>
            </a:r>
            <a:r>
              <a:rPr lang="en-US" sz="2500" dirty="0"/>
              <a:t>Nampula </a:t>
            </a:r>
            <a:r>
              <a:rPr lang="en-ZA" sz="2500" dirty="0"/>
              <a:t>airport by Taxi at little cost (Much more to Nacala) </a:t>
            </a:r>
          </a:p>
          <a:p>
            <a:r>
              <a:rPr lang="en-ZA" sz="2500" dirty="0"/>
              <a:t>Nampula is already the hub for the north of Nampula province and traditional association of population (diaspora) in the region and neighbouring countries</a:t>
            </a:r>
          </a:p>
          <a:p>
            <a:r>
              <a:rPr lang="en-US" sz="2500" dirty="0"/>
              <a:t>Nampula is the </a:t>
            </a:r>
            <a:r>
              <a:rPr lang="en-ZA" sz="2500" dirty="0"/>
              <a:t>destination of choice for pax. It represents a distinct different market for connectivity to other destinations than from Nacala </a:t>
            </a:r>
          </a:p>
          <a:p>
            <a:r>
              <a:rPr lang="en-ZA" sz="2500" dirty="0"/>
              <a:t>There is not enough demand at Nacala and only 2 domestic flights per week for Nacala. Substantial demand for Nampula connecting flights (domestic and international) and little real demand for Nacala airport</a:t>
            </a:r>
          </a:p>
          <a:p>
            <a:r>
              <a:rPr lang="en-ZA" sz="2500" dirty="0"/>
              <a:t>LAM reduced its flight frequency to two per week and the passenger train between Nampula and Nacala was terminated. This demonstrates insufficient demand for Nacala.</a:t>
            </a:r>
          </a:p>
          <a:p>
            <a:endParaRPr lang="en-ZA" sz="1800" dirty="0"/>
          </a:p>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29</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54395"/>
            <a:ext cx="8120831" cy="461665"/>
          </a:xfrm>
        </p:spPr>
        <p:txBody>
          <a:bodyPr/>
          <a:lstStyle/>
          <a:p>
            <a:r>
              <a:rPr lang="en-US" b="1" dirty="0"/>
              <a:t>Nampula - Destination Attributes</a:t>
            </a:r>
            <a:endParaRPr lang="pt-PT" dirty="0"/>
          </a:p>
        </p:txBody>
      </p:sp>
      <p:sp>
        <p:nvSpPr>
          <p:cNvPr id="7" name="Footer Placeholder 2">
            <a:extLst>
              <a:ext uri="{FF2B5EF4-FFF2-40B4-BE49-F238E27FC236}">
                <a16:creationId xmlns:a16="http://schemas.microsoft.com/office/drawing/2014/main" id="{40084E5D-4BF3-424C-867D-CC813240B623}"/>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42052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2B8D1D-5506-47B3-9342-5A3075915037}"/>
              </a:ext>
            </a:extLst>
          </p:cNvPr>
          <p:cNvSpPr>
            <a:spLocks noGrp="1"/>
          </p:cNvSpPr>
          <p:nvPr>
            <p:ph idx="1"/>
          </p:nvPr>
        </p:nvSpPr>
        <p:spPr>
          <a:xfrm>
            <a:off x="330503" y="763120"/>
            <a:ext cx="8476431" cy="4176291"/>
          </a:xfrm>
        </p:spPr>
        <p:txBody>
          <a:bodyPr>
            <a:normAutofit/>
          </a:bodyPr>
          <a:lstStyle/>
          <a:p>
            <a:r>
              <a:rPr lang="en-US" sz="2000" dirty="0"/>
              <a:t>Integrated aviation strategy </a:t>
            </a:r>
            <a:r>
              <a:rPr lang="en-US" sz="2000" u="sng" dirty="0"/>
              <a:t>encourages tourism </a:t>
            </a:r>
            <a:r>
              <a:rPr lang="en-US" sz="2000" dirty="0"/>
              <a:t>and </a:t>
            </a:r>
            <a:r>
              <a:rPr lang="en-US" sz="2000" u="sng" dirty="0"/>
              <a:t>business development </a:t>
            </a:r>
          </a:p>
          <a:p>
            <a:r>
              <a:rPr lang="en-US" sz="2000" dirty="0"/>
              <a:t>This is </a:t>
            </a:r>
            <a:r>
              <a:rPr lang="en-US" sz="2000" u="sng" dirty="0"/>
              <a:t>successful</a:t>
            </a:r>
            <a:r>
              <a:rPr lang="en-US" sz="2000" dirty="0"/>
              <a:t>:</a:t>
            </a:r>
          </a:p>
          <a:p>
            <a:pPr lvl="1"/>
            <a:r>
              <a:rPr lang="en-US" sz="2000" u="sng" dirty="0"/>
              <a:t>Substantial new hotels, operators and project investments (Some loan funding)</a:t>
            </a:r>
          </a:p>
          <a:p>
            <a:pPr lvl="1"/>
            <a:r>
              <a:rPr lang="en-US" sz="2000" u="sng" dirty="0"/>
              <a:t>Generates direct employment and economic growth </a:t>
            </a:r>
          </a:p>
          <a:p>
            <a:pPr lvl="1"/>
            <a:r>
              <a:rPr lang="en-US" sz="2000" u="sng" dirty="0"/>
              <a:t>Stimulate indirect employment and suppliers developed (catalytic effect)</a:t>
            </a:r>
          </a:p>
          <a:p>
            <a:r>
              <a:rPr lang="en-US" sz="2000" dirty="0"/>
              <a:t>Direct access from South Africa and Kenya is necessary for project workers, investors, traders and tourists</a:t>
            </a:r>
          </a:p>
          <a:p>
            <a:r>
              <a:rPr lang="en-US" sz="2000" dirty="0"/>
              <a:t>Back-to-back rotation of essential staff is required by major projects</a:t>
            </a:r>
            <a:endParaRPr lang="en-ZA" sz="2000" dirty="0"/>
          </a:p>
          <a:p>
            <a:endParaRPr lang="en-ZA" dirty="0"/>
          </a:p>
        </p:txBody>
      </p:sp>
      <p:sp>
        <p:nvSpPr>
          <p:cNvPr id="4" name="Date Placeholder 3">
            <a:extLst>
              <a:ext uri="{FF2B5EF4-FFF2-40B4-BE49-F238E27FC236}">
                <a16:creationId xmlns:a16="http://schemas.microsoft.com/office/drawing/2014/main" id="{0C1631A5-2742-4CFF-ADE5-E25519CAB59F}"/>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C985D555-0543-4596-8EEB-AC33E2C62CA0}"/>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6B0F9DB7-209B-4301-A065-A0093D8F8410}"/>
              </a:ext>
            </a:extLst>
          </p:cNvPr>
          <p:cNvSpPr>
            <a:spLocks noGrp="1"/>
          </p:cNvSpPr>
          <p:nvPr>
            <p:ph type="sldNum" sz="quarter" idx="4"/>
          </p:nvPr>
        </p:nvSpPr>
        <p:spPr/>
        <p:txBody>
          <a:bodyPr/>
          <a:lstStyle/>
          <a:p>
            <a:fld id="{42782948-4DBE-204D-AB9E-B65E067054AE}" type="slidenum">
              <a:rPr lang="en-US" smtClean="0"/>
              <a:pPr/>
              <a:t>3</a:t>
            </a:fld>
            <a:endParaRPr lang="en-US" dirty="0"/>
          </a:p>
        </p:txBody>
      </p:sp>
      <p:sp>
        <p:nvSpPr>
          <p:cNvPr id="7" name="Text Placeholder 6">
            <a:extLst>
              <a:ext uri="{FF2B5EF4-FFF2-40B4-BE49-F238E27FC236}">
                <a16:creationId xmlns:a16="http://schemas.microsoft.com/office/drawing/2014/main" id="{D3D45D92-BDB7-4199-A48E-0DA4C0A50126}"/>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78ECA1A7-8C48-46B6-A1D6-016FC5B5427A}"/>
              </a:ext>
            </a:extLst>
          </p:cNvPr>
          <p:cNvSpPr>
            <a:spLocks noGrp="1"/>
          </p:cNvSpPr>
          <p:nvPr>
            <p:ph type="title"/>
          </p:nvPr>
        </p:nvSpPr>
        <p:spPr>
          <a:xfrm>
            <a:off x="330504" y="245364"/>
            <a:ext cx="7772400" cy="465370"/>
          </a:xfrm>
        </p:spPr>
        <p:txBody>
          <a:bodyPr/>
          <a:lstStyle/>
          <a:p>
            <a:r>
              <a:rPr lang="en-US" b="1" dirty="0"/>
              <a:t>Impact of Mozambique Aviation Policy</a:t>
            </a:r>
            <a:endParaRPr lang="en-ZA" b="1" dirty="0"/>
          </a:p>
        </p:txBody>
      </p:sp>
    </p:spTree>
    <p:extLst>
      <p:ext uri="{BB962C8B-B14F-4D97-AF65-F5344CB8AC3E}">
        <p14:creationId xmlns:p14="http://schemas.microsoft.com/office/powerpoint/2010/main" val="3237069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704459"/>
            <a:ext cx="8839200" cy="4380581"/>
          </a:xfrm>
        </p:spPr>
        <p:txBody>
          <a:bodyPr>
            <a:normAutofit fontScale="85000" lnSpcReduction="10000"/>
          </a:bodyPr>
          <a:lstStyle/>
          <a:p>
            <a:r>
              <a:rPr lang="en-ZA" sz="2900" dirty="0"/>
              <a:t>The AdM proposal would be negative for Nampula’s economy</a:t>
            </a:r>
          </a:p>
          <a:p>
            <a:r>
              <a:rPr lang="en-ZA" sz="2900" dirty="0"/>
              <a:t>Most persons, especially the private sector and development agencies were </a:t>
            </a:r>
            <a:r>
              <a:rPr lang="en-US" sz="2900" dirty="0"/>
              <a:t>against AdM's Proposal </a:t>
            </a:r>
          </a:p>
          <a:p>
            <a:r>
              <a:rPr lang="en-ZA" sz="2900" dirty="0"/>
              <a:t>Companies and Government based in Nampula will not move, it would only increase cost and make connections more difficult, which will hamper the local economy</a:t>
            </a:r>
          </a:p>
          <a:p>
            <a:r>
              <a:rPr lang="en-ZA" sz="2900" dirty="0"/>
              <a:t>Flights from Nairobi, Johannesburg, Dar es Salaam (via Pemba) would divert some traffic but at a higher cost and time delay</a:t>
            </a:r>
          </a:p>
          <a:p>
            <a:r>
              <a:rPr lang="en-US" sz="2900" dirty="0"/>
              <a:t>As most international traffic relates to Nampula, a move to Nacala airport would increase traffic on connecting road.</a:t>
            </a:r>
          </a:p>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30</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77800" y="188541"/>
            <a:ext cx="8120831" cy="461665"/>
          </a:xfrm>
        </p:spPr>
        <p:txBody>
          <a:bodyPr/>
          <a:lstStyle/>
          <a:p>
            <a:r>
              <a:rPr lang="en-US" b="1" dirty="0"/>
              <a:t>Nampula - views on AdM's Proposal 					</a:t>
            </a:r>
            <a:r>
              <a:rPr lang="en-US" sz="1100" b="1" dirty="0"/>
              <a:t>Page 1</a:t>
            </a:r>
            <a:endParaRPr lang="pt-PT" dirty="0"/>
          </a:p>
        </p:txBody>
      </p:sp>
    </p:spTree>
    <p:extLst>
      <p:ext uri="{BB962C8B-B14F-4D97-AF65-F5344CB8AC3E}">
        <p14:creationId xmlns:p14="http://schemas.microsoft.com/office/powerpoint/2010/main" val="382915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59FFC-421C-4074-8D44-368E28E06BE5}"/>
              </a:ext>
            </a:extLst>
          </p:cNvPr>
          <p:cNvSpPr>
            <a:spLocks noGrp="1"/>
          </p:cNvSpPr>
          <p:nvPr>
            <p:ph idx="1"/>
          </p:nvPr>
        </p:nvSpPr>
        <p:spPr>
          <a:xfrm>
            <a:off x="482600" y="853030"/>
            <a:ext cx="7772400" cy="4145709"/>
          </a:xfrm>
        </p:spPr>
        <p:txBody>
          <a:bodyPr>
            <a:normAutofit lnSpcReduction="10000"/>
          </a:bodyPr>
          <a:lstStyle/>
          <a:p>
            <a:r>
              <a:rPr lang="en-ZA" sz="2000" dirty="0"/>
              <a:t>The Nampula – Nacala road attracted many people who live along the road and use it for selling, commuting, travelling and trading. It is dangerous and prone to accidents and breakdowns with many stops and delays. This pose a risk of missing flights or complicate matters if there are flight delays.</a:t>
            </a:r>
          </a:p>
          <a:p>
            <a:r>
              <a:rPr lang="en-ZA" sz="2000" dirty="0"/>
              <a:t>Despite all the lower cost advantages and incentives of Nacala, air fares are substantially higher to Nacala than to Nampula, when the cost of road transport to Nampula has to factored in. </a:t>
            </a:r>
          </a:p>
          <a:p>
            <a:r>
              <a:rPr lang="en-ZA" sz="2000" dirty="0"/>
              <a:t>Nacala need further infrastructure, hospitals, hotels have not been developed as originally planned</a:t>
            </a:r>
          </a:p>
          <a:p>
            <a:r>
              <a:rPr lang="en-US" sz="2000" dirty="0"/>
              <a:t>One isolated view suggested that although it may be negative to the local economy, it can perhaps benefit the country as a whole</a:t>
            </a:r>
            <a:endParaRPr lang="en-ZA" sz="2000" dirty="0"/>
          </a:p>
          <a:p>
            <a:endParaRPr lang="en-ZA" dirty="0"/>
          </a:p>
        </p:txBody>
      </p:sp>
      <p:sp>
        <p:nvSpPr>
          <p:cNvPr id="4" name="Date Placeholder 3">
            <a:extLst>
              <a:ext uri="{FF2B5EF4-FFF2-40B4-BE49-F238E27FC236}">
                <a16:creationId xmlns:a16="http://schemas.microsoft.com/office/drawing/2014/main" id="{F23DEF6D-941F-4E67-AB81-3CB29F85492D}"/>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E76C23C0-AD31-4654-A12B-32684A38A09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A878EE05-0DF8-412D-A694-B578FA07AE0A}"/>
              </a:ext>
            </a:extLst>
          </p:cNvPr>
          <p:cNvSpPr>
            <a:spLocks noGrp="1"/>
          </p:cNvSpPr>
          <p:nvPr>
            <p:ph type="sldNum" sz="quarter" idx="4"/>
          </p:nvPr>
        </p:nvSpPr>
        <p:spPr/>
        <p:txBody>
          <a:bodyPr/>
          <a:lstStyle/>
          <a:p>
            <a:fld id="{42782948-4DBE-204D-AB9E-B65E067054AE}" type="slidenum">
              <a:rPr lang="en-US" smtClean="0"/>
              <a:pPr/>
              <a:t>31</a:t>
            </a:fld>
            <a:endParaRPr lang="en-US" dirty="0"/>
          </a:p>
        </p:txBody>
      </p:sp>
      <p:sp>
        <p:nvSpPr>
          <p:cNvPr id="7" name="Text Placeholder 6">
            <a:extLst>
              <a:ext uri="{FF2B5EF4-FFF2-40B4-BE49-F238E27FC236}">
                <a16:creationId xmlns:a16="http://schemas.microsoft.com/office/drawing/2014/main" id="{785646DA-03F1-4865-897D-44F32F77628D}"/>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272F60B6-E516-4947-9D5E-8DADBD9EE5ED}"/>
              </a:ext>
            </a:extLst>
          </p:cNvPr>
          <p:cNvSpPr>
            <a:spLocks noGrp="1"/>
          </p:cNvSpPr>
          <p:nvPr>
            <p:ph type="title"/>
          </p:nvPr>
        </p:nvSpPr>
        <p:spPr>
          <a:xfrm>
            <a:off x="152400" y="186036"/>
            <a:ext cx="8991600" cy="461665"/>
          </a:xfrm>
        </p:spPr>
        <p:txBody>
          <a:bodyPr/>
          <a:lstStyle/>
          <a:p>
            <a:r>
              <a:rPr lang="en-US" b="1" dirty="0"/>
              <a:t>Nampula - views on AdM's Proposal 					</a:t>
            </a:r>
            <a:r>
              <a:rPr lang="en-US" sz="1100" b="1" dirty="0"/>
              <a:t>Page 2</a:t>
            </a:r>
            <a:endParaRPr lang="en-ZA" dirty="0"/>
          </a:p>
        </p:txBody>
      </p:sp>
    </p:spTree>
    <p:extLst>
      <p:ext uri="{BB962C8B-B14F-4D97-AF65-F5344CB8AC3E}">
        <p14:creationId xmlns:p14="http://schemas.microsoft.com/office/powerpoint/2010/main" val="3730443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98841"/>
            <a:ext cx="8120831" cy="461665"/>
          </a:xfrm>
        </p:spPr>
        <p:txBody>
          <a:bodyPr/>
          <a:lstStyle/>
          <a:p>
            <a:r>
              <a:rPr lang="en-US" dirty="0"/>
              <a:t>Road between Nampula and Nacala</a:t>
            </a:r>
            <a:endParaRPr lang="pt-PT" dirty="0"/>
          </a:p>
        </p:txBody>
      </p:sp>
      <p:pic>
        <p:nvPicPr>
          <p:cNvPr id="33" name="Picture 32">
            <a:extLst>
              <a:ext uri="{FF2B5EF4-FFF2-40B4-BE49-F238E27FC236}">
                <a16:creationId xmlns:a16="http://schemas.microsoft.com/office/drawing/2014/main" id="{EAE5762B-5232-4611-AC82-7763A2C633B4}"/>
              </a:ext>
            </a:extLst>
          </p:cNvPr>
          <p:cNvPicPr>
            <a:picLocks noChangeAspect="1"/>
          </p:cNvPicPr>
          <p:nvPr/>
        </p:nvPicPr>
        <p:blipFill>
          <a:blip r:embed="rId2"/>
          <a:stretch>
            <a:fillRect/>
          </a:stretch>
        </p:blipFill>
        <p:spPr>
          <a:xfrm>
            <a:off x="92310" y="560506"/>
            <a:ext cx="8899290" cy="4449645"/>
          </a:xfrm>
          <a:prstGeom prst="rect">
            <a:avLst/>
          </a:prstGeom>
        </p:spPr>
      </p:pic>
      <p:sp>
        <p:nvSpPr>
          <p:cNvPr id="4" name="Footer Placeholder 2">
            <a:extLst>
              <a:ext uri="{FF2B5EF4-FFF2-40B4-BE49-F238E27FC236}">
                <a16:creationId xmlns:a16="http://schemas.microsoft.com/office/drawing/2014/main" id="{B6462692-B698-42E7-9C31-E83FD91DB584}"/>
              </a:ext>
            </a:extLst>
          </p:cNvPr>
          <p:cNvSpPr>
            <a:spLocks noGrp="1"/>
          </p:cNvSpPr>
          <p:nvPr>
            <p:ph type="ftr" sz="quarter" idx="3"/>
          </p:nvPr>
        </p:nvSpPr>
        <p:spPr>
          <a:xfrm>
            <a:off x="3124200" y="4902114"/>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1739685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pt-PT" dirty="0"/>
              <a:t>Discussions at Nacala</a:t>
            </a:r>
          </a:p>
        </p:txBody>
      </p:sp>
      <p:pic>
        <p:nvPicPr>
          <p:cNvPr id="15" name="Picture 14">
            <a:extLst>
              <a:ext uri="{FF2B5EF4-FFF2-40B4-BE49-F238E27FC236}">
                <a16:creationId xmlns:a16="http://schemas.microsoft.com/office/drawing/2014/main" id="{D40E3D2E-350A-4D02-AADF-06B76F576E90}"/>
              </a:ext>
            </a:extLst>
          </p:cNvPr>
          <p:cNvPicPr>
            <a:picLocks noChangeAspect="1"/>
          </p:cNvPicPr>
          <p:nvPr/>
        </p:nvPicPr>
        <p:blipFill>
          <a:blip r:embed="rId2"/>
          <a:stretch>
            <a:fillRect/>
          </a:stretch>
        </p:blipFill>
        <p:spPr>
          <a:xfrm>
            <a:off x="319026" y="830540"/>
            <a:ext cx="8505947" cy="4354235"/>
          </a:xfrm>
          <a:prstGeom prst="rect">
            <a:avLst/>
          </a:prstGeom>
        </p:spPr>
      </p:pic>
      <p:sp>
        <p:nvSpPr>
          <p:cNvPr id="4" name="Footer Placeholder 2">
            <a:extLst>
              <a:ext uri="{FF2B5EF4-FFF2-40B4-BE49-F238E27FC236}">
                <a16:creationId xmlns:a16="http://schemas.microsoft.com/office/drawing/2014/main" id="{14DABCF6-4B12-4B1C-BAFB-691D48E4EDB4}"/>
              </a:ext>
            </a:extLst>
          </p:cNvPr>
          <p:cNvSpPr>
            <a:spLocks noGrp="1"/>
          </p:cNvSpPr>
          <p:nvPr>
            <p:ph type="ftr" sz="quarter" idx="3"/>
          </p:nvPr>
        </p:nvSpPr>
        <p:spPr>
          <a:xfrm>
            <a:off x="3124200" y="4934221"/>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276858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64370" y="629024"/>
            <a:ext cx="8739930" cy="4555751"/>
          </a:xfrm>
        </p:spPr>
        <p:txBody>
          <a:bodyPr>
            <a:normAutofit/>
          </a:bodyPr>
          <a:lstStyle/>
          <a:p>
            <a:r>
              <a:rPr lang="en-ZA" sz="1900" dirty="0"/>
              <a:t>Excellent facilities for pax and cargo exist at airport. They are well maintained, clean and maned by friendly airport staff. Some of the departure / arrivals halls can be used for conferences and functions to stimulate demand</a:t>
            </a:r>
          </a:p>
          <a:p>
            <a:r>
              <a:rPr lang="en-ZA" sz="1900" dirty="0"/>
              <a:t>The original overall development plan for the transport integrated hub of sea, rail and air connections has not been completed</a:t>
            </a:r>
          </a:p>
          <a:p>
            <a:r>
              <a:rPr lang="en-US" sz="1900" dirty="0"/>
              <a:t>Nacala is an industrial city with the image of a coal terminal</a:t>
            </a:r>
            <a:endParaRPr lang="en-ZA" sz="1900" dirty="0"/>
          </a:p>
          <a:p>
            <a:r>
              <a:rPr lang="en-ZA" sz="1900" dirty="0"/>
              <a:t>LAM’s operations killed the business. Tickets are about $100 more expensive than flights to Nampula despite lower costs, its operations are not reliable, delays</a:t>
            </a:r>
          </a:p>
          <a:p>
            <a:r>
              <a:rPr lang="en-ZA" sz="1900" dirty="0"/>
              <a:t>Less demand for LAM’s flights from Nacala than from Nampula. </a:t>
            </a: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34</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353270" y="186519"/>
            <a:ext cx="8120831" cy="461665"/>
          </a:xfrm>
        </p:spPr>
        <p:txBody>
          <a:bodyPr/>
          <a:lstStyle/>
          <a:p>
            <a:r>
              <a:rPr lang="en-US" b="1" dirty="0"/>
              <a:t>Nacala - Destination Attributes 							</a:t>
            </a:r>
            <a:r>
              <a:rPr lang="en-US" sz="1100" b="1" dirty="0"/>
              <a:t>Part 1</a:t>
            </a:r>
            <a:endParaRPr lang="pt-PT" dirty="0"/>
          </a:p>
        </p:txBody>
      </p:sp>
    </p:spTree>
    <p:extLst>
      <p:ext uri="{BB962C8B-B14F-4D97-AF65-F5344CB8AC3E}">
        <p14:creationId xmlns:p14="http://schemas.microsoft.com/office/powerpoint/2010/main" val="3863404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EC7F45-BE94-4352-B179-DFDC3E06EEC8}"/>
              </a:ext>
            </a:extLst>
          </p:cNvPr>
          <p:cNvSpPr>
            <a:spLocks noGrp="1"/>
          </p:cNvSpPr>
          <p:nvPr>
            <p:ph idx="1"/>
          </p:nvPr>
        </p:nvSpPr>
        <p:spPr>
          <a:xfrm>
            <a:off x="457200" y="861265"/>
            <a:ext cx="7772400" cy="3547652"/>
          </a:xfrm>
        </p:spPr>
        <p:txBody>
          <a:bodyPr>
            <a:normAutofit fontScale="92500" lnSpcReduction="20000"/>
          </a:bodyPr>
          <a:lstStyle/>
          <a:p>
            <a:r>
              <a:rPr lang="en-ZA" sz="2200" dirty="0"/>
              <a:t>Business traffic (Nacala and Tete) possible re coal mining operations of Vale. However, Vale does not support this. Vale operates own aircraft based in Nacala.</a:t>
            </a:r>
          </a:p>
          <a:p>
            <a:r>
              <a:rPr lang="en-ZA" sz="2200" dirty="0"/>
              <a:t>Critical to have large enough scale of domestic flights to improve Nacala’s connectivity with other domestic airports (LAM only connects with Maputo)</a:t>
            </a:r>
          </a:p>
          <a:p>
            <a:r>
              <a:rPr lang="en-ZA" sz="2200" dirty="0"/>
              <a:t>Nacala airport did not publish instrument approach procedure and therefore Airlink cannot operate services JNB-MNC</a:t>
            </a:r>
          </a:p>
          <a:p>
            <a:r>
              <a:rPr lang="en-ZA" sz="2200" dirty="0"/>
              <a:t>There is no effective alternative link from Nacala to Pemba or Nampula</a:t>
            </a:r>
          </a:p>
          <a:p>
            <a:pPr lvl="1"/>
            <a:r>
              <a:rPr lang="en-ZA" sz="2200" dirty="0"/>
              <a:t>No effective road connections </a:t>
            </a:r>
          </a:p>
          <a:p>
            <a:pPr lvl="1"/>
            <a:r>
              <a:rPr lang="en-ZA" sz="2200" dirty="0"/>
              <a:t>No connecting airlines that offer services</a:t>
            </a:r>
            <a:endParaRPr lang="pt-BR" sz="2200" dirty="0">
              <a:solidFill>
                <a:schemeClr val="tx1"/>
              </a:solidFill>
            </a:endParaRPr>
          </a:p>
          <a:p>
            <a:endParaRPr lang="en-ZA" sz="600" dirty="0"/>
          </a:p>
        </p:txBody>
      </p:sp>
      <p:sp>
        <p:nvSpPr>
          <p:cNvPr id="4" name="Date Placeholder 3">
            <a:extLst>
              <a:ext uri="{FF2B5EF4-FFF2-40B4-BE49-F238E27FC236}">
                <a16:creationId xmlns:a16="http://schemas.microsoft.com/office/drawing/2014/main" id="{8902658B-6B17-4565-9878-227B05E51841}"/>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78CFE14B-02D5-46A9-932A-08C48BC4FD7F}"/>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C5095E0F-4C10-4E23-8851-9B900A563B1A}"/>
              </a:ext>
            </a:extLst>
          </p:cNvPr>
          <p:cNvSpPr>
            <a:spLocks noGrp="1"/>
          </p:cNvSpPr>
          <p:nvPr>
            <p:ph type="sldNum" sz="quarter" idx="4"/>
          </p:nvPr>
        </p:nvSpPr>
        <p:spPr/>
        <p:txBody>
          <a:bodyPr/>
          <a:lstStyle/>
          <a:p>
            <a:fld id="{42782948-4DBE-204D-AB9E-B65E067054AE}" type="slidenum">
              <a:rPr lang="en-US" smtClean="0"/>
              <a:pPr/>
              <a:t>35</a:t>
            </a:fld>
            <a:endParaRPr lang="en-US" dirty="0"/>
          </a:p>
        </p:txBody>
      </p:sp>
      <p:sp>
        <p:nvSpPr>
          <p:cNvPr id="7" name="Text Placeholder 6">
            <a:extLst>
              <a:ext uri="{FF2B5EF4-FFF2-40B4-BE49-F238E27FC236}">
                <a16:creationId xmlns:a16="http://schemas.microsoft.com/office/drawing/2014/main" id="{FA2FCFA0-7ADC-412D-B497-9B11FEC8C53B}"/>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8A969E98-D2B0-4ADC-98A8-7C175373D897}"/>
              </a:ext>
            </a:extLst>
          </p:cNvPr>
          <p:cNvSpPr>
            <a:spLocks noGrp="1"/>
          </p:cNvSpPr>
          <p:nvPr>
            <p:ph type="title"/>
          </p:nvPr>
        </p:nvSpPr>
        <p:spPr>
          <a:xfrm>
            <a:off x="368300" y="221257"/>
            <a:ext cx="7772400" cy="461665"/>
          </a:xfrm>
        </p:spPr>
        <p:txBody>
          <a:bodyPr/>
          <a:lstStyle/>
          <a:p>
            <a:r>
              <a:rPr lang="en-US" b="1" dirty="0"/>
              <a:t>Nacala - Destination Attributes 						</a:t>
            </a:r>
            <a:r>
              <a:rPr lang="en-US" sz="1100" b="1" dirty="0"/>
              <a:t>Part 2</a:t>
            </a:r>
            <a:endParaRPr lang="en-ZA" dirty="0"/>
          </a:p>
        </p:txBody>
      </p:sp>
    </p:spTree>
    <p:extLst>
      <p:ext uri="{BB962C8B-B14F-4D97-AF65-F5344CB8AC3E}">
        <p14:creationId xmlns:p14="http://schemas.microsoft.com/office/powerpoint/2010/main" val="80994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804194"/>
            <a:ext cx="8739930" cy="4380581"/>
          </a:xfrm>
        </p:spPr>
        <p:txBody>
          <a:bodyPr>
            <a:normAutofit fontScale="92500" lnSpcReduction="10000"/>
          </a:bodyPr>
          <a:lstStyle/>
          <a:p>
            <a:r>
              <a:rPr lang="en-ZA" sz="2000" dirty="0"/>
              <a:t>Further investments required to make the airport fully functional for airlines. Includes hospitals and hotel investments and publication of instrument approach procedure</a:t>
            </a:r>
          </a:p>
          <a:p>
            <a:r>
              <a:rPr lang="en-US" sz="2000" dirty="0"/>
              <a:t>N</a:t>
            </a:r>
            <a:r>
              <a:rPr lang="en-ZA" sz="2000" dirty="0"/>
              <a:t>acala should start afresh, launch a tourism development mechanism similar to the Wesgro developments in South Africa.</a:t>
            </a:r>
          </a:p>
          <a:p>
            <a:r>
              <a:rPr lang="en-ZA" sz="2000" dirty="0"/>
              <a:t>Nacala should attract a small airline to commence services from Nacala as its base of operations to develop connectivity </a:t>
            </a:r>
          </a:p>
          <a:p>
            <a:r>
              <a:rPr lang="en-US" sz="2000" dirty="0"/>
              <a:t>N</a:t>
            </a:r>
            <a:r>
              <a:rPr lang="en-ZA" sz="2000" dirty="0"/>
              <a:t>acala needs more connectivity to domestic destinations to link to international routes</a:t>
            </a:r>
          </a:p>
          <a:p>
            <a:r>
              <a:rPr lang="en-ZA" sz="2000" dirty="0"/>
              <a:t>If international flights are operated rom Nacala then about 50% of Nampula’s passenger traffic would use Nacala (This may be high taking the road condition into account)</a:t>
            </a:r>
          </a:p>
          <a:p>
            <a:r>
              <a:rPr lang="en-US" sz="2000" dirty="0"/>
              <a:t>It is to soon to use Nacala as a hub to replace international connections to Pemba, Nampula and Tete</a:t>
            </a:r>
            <a:endParaRPr lang="en-ZA" sz="2000" dirty="0"/>
          </a:p>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36</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b="1" dirty="0"/>
              <a:t>Nacala - views on AdM's Proposal</a:t>
            </a:r>
            <a:endParaRPr lang="pt-PT" dirty="0"/>
          </a:p>
        </p:txBody>
      </p:sp>
    </p:spTree>
    <p:extLst>
      <p:ext uri="{BB962C8B-B14F-4D97-AF65-F5344CB8AC3E}">
        <p14:creationId xmlns:p14="http://schemas.microsoft.com/office/powerpoint/2010/main" val="3677784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22451"/>
            <a:ext cx="8120831" cy="461665"/>
          </a:xfrm>
        </p:spPr>
        <p:txBody>
          <a:bodyPr/>
          <a:lstStyle/>
          <a:p>
            <a:r>
              <a:rPr lang="pt-PT" dirty="0"/>
              <a:t>Discussions at Tete</a:t>
            </a:r>
          </a:p>
        </p:txBody>
      </p:sp>
      <p:pic>
        <p:nvPicPr>
          <p:cNvPr id="27" name="Picture 26">
            <a:extLst>
              <a:ext uri="{FF2B5EF4-FFF2-40B4-BE49-F238E27FC236}">
                <a16:creationId xmlns:a16="http://schemas.microsoft.com/office/drawing/2014/main" id="{CD6C2A49-AF5C-4EEC-91C8-DBD85983C408}"/>
              </a:ext>
            </a:extLst>
          </p:cNvPr>
          <p:cNvPicPr>
            <a:picLocks noChangeAspect="1"/>
          </p:cNvPicPr>
          <p:nvPr/>
        </p:nvPicPr>
        <p:blipFill>
          <a:blip r:embed="rId2"/>
          <a:stretch>
            <a:fillRect/>
          </a:stretch>
        </p:blipFill>
        <p:spPr>
          <a:xfrm>
            <a:off x="152400" y="541963"/>
            <a:ext cx="8839200" cy="4642812"/>
          </a:xfrm>
          <a:prstGeom prst="rect">
            <a:avLst/>
          </a:prstGeom>
        </p:spPr>
      </p:pic>
    </p:spTree>
    <p:extLst>
      <p:ext uri="{BB962C8B-B14F-4D97-AF65-F5344CB8AC3E}">
        <p14:creationId xmlns:p14="http://schemas.microsoft.com/office/powerpoint/2010/main" val="12933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p:txBody>
          <a:bodyPr/>
          <a:lstStyle/>
          <a:p>
            <a:r>
              <a:rPr lang="en-US" dirty="0"/>
              <a:t>FOOTER GOES HERE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38</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30453"/>
            <a:ext cx="8120831" cy="461665"/>
          </a:xfrm>
        </p:spPr>
        <p:txBody>
          <a:bodyPr/>
          <a:lstStyle/>
          <a:p>
            <a:r>
              <a:rPr lang="en-US" b="1" dirty="0"/>
              <a:t>Origin and destination (Pax traffic flow) Tete</a:t>
            </a:r>
            <a:endParaRPr lang="pt-PT" dirty="0"/>
          </a:p>
        </p:txBody>
      </p:sp>
      <p:pic>
        <p:nvPicPr>
          <p:cNvPr id="9" name="Picture 8">
            <a:extLst>
              <a:ext uri="{FF2B5EF4-FFF2-40B4-BE49-F238E27FC236}">
                <a16:creationId xmlns:a16="http://schemas.microsoft.com/office/drawing/2014/main" id="{CCD2ED98-029A-41DA-8793-E54567E9893B}"/>
              </a:ext>
            </a:extLst>
          </p:cNvPr>
          <p:cNvPicPr>
            <a:picLocks noChangeAspect="1"/>
          </p:cNvPicPr>
          <p:nvPr/>
        </p:nvPicPr>
        <p:blipFill>
          <a:blip r:embed="rId3"/>
          <a:stretch>
            <a:fillRect/>
          </a:stretch>
        </p:blipFill>
        <p:spPr>
          <a:xfrm>
            <a:off x="198943" y="592118"/>
            <a:ext cx="5820857" cy="1195567"/>
          </a:xfrm>
          <a:prstGeom prst="rect">
            <a:avLst/>
          </a:prstGeom>
        </p:spPr>
      </p:pic>
      <p:pic>
        <p:nvPicPr>
          <p:cNvPr id="10" name="Picture 9">
            <a:extLst>
              <a:ext uri="{FF2B5EF4-FFF2-40B4-BE49-F238E27FC236}">
                <a16:creationId xmlns:a16="http://schemas.microsoft.com/office/drawing/2014/main" id="{8C0443F9-B8DE-4A8E-AD49-2565D5E74D84}"/>
              </a:ext>
            </a:extLst>
          </p:cNvPr>
          <p:cNvPicPr>
            <a:picLocks noChangeAspect="1"/>
          </p:cNvPicPr>
          <p:nvPr/>
        </p:nvPicPr>
        <p:blipFill>
          <a:blip r:embed="rId4"/>
          <a:stretch>
            <a:fillRect/>
          </a:stretch>
        </p:blipFill>
        <p:spPr>
          <a:xfrm>
            <a:off x="6075520" y="592118"/>
            <a:ext cx="2916080" cy="1195567"/>
          </a:xfrm>
          <a:prstGeom prst="rect">
            <a:avLst/>
          </a:prstGeom>
        </p:spPr>
      </p:pic>
      <p:pic>
        <p:nvPicPr>
          <p:cNvPr id="11" name="Picture 10">
            <a:extLst>
              <a:ext uri="{FF2B5EF4-FFF2-40B4-BE49-F238E27FC236}">
                <a16:creationId xmlns:a16="http://schemas.microsoft.com/office/drawing/2014/main" id="{F80A98A3-58AC-4E16-B546-02BE585F6EFC}"/>
              </a:ext>
            </a:extLst>
          </p:cNvPr>
          <p:cNvPicPr>
            <a:picLocks noChangeAspect="1"/>
          </p:cNvPicPr>
          <p:nvPr/>
        </p:nvPicPr>
        <p:blipFill>
          <a:blip r:embed="rId5"/>
          <a:stretch>
            <a:fillRect/>
          </a:stretch>
        </p:blipFill>
        <p:spPr>
          <a:xfrm>
            <a:off x="1727200" y="1877708"/>
            <a:ext cx="4292600" cy="1195567"/>
          </a:xfrm>
          <a:prstGeom prst="rect">
            <a:avLst/>
          </a:prstGeom>
        </p:spPr>
      </p:pic>
      <p:pic>
        <p:nvPicPr>
          <p:cNvPr id="12" name="Picture 11">
            <a:extLst>
              <a:ext uri="{FF2B5EF4-FFF2-40B4-BE49-F238E27FC236}">
                <a16:creationId xmlns:a16="http://schemas.microsoft.com/office/drawing/2014/main" id="{040C7363-63FE-48F9-96DB-56A59861FC01}"/>
              </a:ext>
            </a:extLst>
          </p:cNvPr>
          <p:cNvPicPr>
            <a:picLocks noChangeAspect="1"/>
          </p:cNvPicPr>
          <p:nvPr/>
        </p:nvPicPr>
        <p:blipFill>
          <a:blip r:embed="rId6"/>
          <a:stretch>
            <a:fillRect/>
          </a:stretch>
        </p:blipFill>
        <p:spPr>
          <a:xfrm>
            <a:off x="176187" y="3260557"/>
            <a:ext cx="2948013" cy="1767545"/>
          </a:xfrm>
          <a:prstGeom prst="rect">
            <a:avLst/>
          </a:prstGeom>
        </p:spPr>
      </p:pic>
      <p:pic>
        <p:nvPicPr>
          <p:cNvPr id="14" name="Picture 13">
            <a:extLst>
              <a:ext uri="{FF2B5EF4-FFF2-40B4-BE49-F238E27FC236}">
                <a16:creationId xmlns:a16="http://schemas.microsoft.com/office/drawing/2014/main" id="{3AB6D5F6-8B6F-478F-82FD-72BF8C0D33C7}"/>
              </a:ext>
            </a:extLst>
          </p:cNvPr>
          <p:cNvPicPr>
            <a:picLocks noChangeAspect="1"/>
          </p:cNvPicPr>
          <p:nvPr/>
        </p:nvPicPr>
        <p:blipFill>
          <a:blip r:embed="rId7"/>
          <a:stretch>
            <a:fillRect/>
          </a:stretch>
        </p:blipFill>
        <p:spPr>
          <a:xfrm>
            <a:off x="3147987" y="3257873"/>
            <a:ext cx="2916081" cy="1770229"/>
          </a:xfrm>
          <a:prstGeom prst="rect">
            <a:avLst/>
          </a:prstGeom>
        </p:spPr>
      </p:pic>
      <p:sp>
        <p:nvSpPr>
          <p:cNvPr id="15" name="TextBox 14">
            <a:extLst>
              <a:ext uri="{FF2B5EF4-FFF2-40B4-BE49-F238E27FC236}">
                <a16:creationId xmlns:a16="http://schemas.microsoft.com/office/drawing/2014/main" id="{0A9E9F6C-6A9C-43BC-945F-E3927850D787}"/>
              </a:ext>
            </a:extLst>
          </p:cNvPr>
          <p:cNvSpPr txBox="1"/>
          <p:nvPr/>
        </p:nvSpPr>
        <p:spPr>
          <a:xfrm>
            <a:off x="6064068" y="1926901"/>
            <a:ext cx="3148554" cy="1754326"/>
          </a:xfrm>
          <a:prstGeom prst="rect">
            <a:avLst/>
          </a:prstGeom>
          <a:noFill/>
        </p:spPr>
        <p:txBody>
          <a:bodyPr wrap="none" rtlCol="0">
            <a:spAutoFit/>
          </a:bodyPr>
          <a:lstStyle/>
          <a:p>
            <a:r>
              <a:rPr lang="en-US" dirty="0"/>
              <a:t>Notes:</a:t>
            </a:r>
          </a:p>
          <a:p>
            <a:pPr marL="285750" indent="-285750">
              <a:buFont typeface="Arial" panose="020B0604020202020204" pitchFamily="34" charset="0"/>
              <a:buChar char="•"/>
            </a:pPr>
            <a:r>
              <a:rPr lang="en-US" dirty="0"/>
              <a:t>LAM increased market share</a:t>
            </a:r>
          </a:p>
          <a:p>
            <a:pPr marL="285750" indent="-285750">
              <a:buFont typeface="Arial" panose="020B0604020202020204" pitchFamily="34" charset="0"/>
              <a:buChar char="•"/>
            </a:pPr>
            <a:r>
              <a:rPr lang="en-US" dirty="0"/>
              <a:t>Both Airlink and LAM pax </a:t>
            </a:r>
          </a:p>
          <a:p>
            <a:r>
              <a:rPr lang="en-US" dirty="0"/>
              <a:t>volumes reduced 2015 to 2016</a:t>
            </a:r>
          </a:p>
          <a:p>
            <a:pPr marL="285750" indent="-285750">
              <a:buFont typeface="Arial" panose="020B0604020202020204" pitchFamily="34" charset="0"/>
              <a:buChar char="•"/>
            </a:pPr>
            <a:r>
              <a:rPr lang="en-US" dirty="0"/>
              <a:t>Airlink steady decline since </a:t>
            </a:r>
          </a:p>
          <a:p>
            <a:r>
              <a:rPr lang="en-US" dirty="0"/>
              <a:t>     2012</a:t>
            </a:r>
            <a:endParaRPr lang="en-ZA" dirty="0"/>
          </a:p>
        </p:txBody>
      </p:sp>
      <p:sp>
        <p:nvSpPr>
          <p:cNvPr id="13" name="Footer Placeholder 2">
            <a:extLst>
              <a:ext uri="{FF2B5EF4-FFF2-40B4-BE49-F238E27FC236}">
                <a16:creationId xmlns:a16="http://schemas.microsoft.com/office/drawing/2014/main" id="{E81878B3-2A2A-4624-B206-D0D49AB3180C}"/>
              </a:ext>
            </a:extLst>
          </p:cNvPr>
          <p:cNvSpPr txBox="1">
            <a:spLocks/>
          </p:cNvSpPr>
          <p:nvPr/>
        </p:nvSpPr>
        <p:spPr>
          <a:xfrm>
            <a:off x="6096000" y="4831344"/>
            <a:ext cx="2895600" cy="184666"/>
          </a:xfrm>
          <a:prstGeom prst="rect">
            <a:avLst/>
          </a:prstGeom>
        </p:spPr>
        <p:txBody>
          <a:bodyPr vert="horz" lIns="91440" tIns="45720" rIns="91440" bIns="45720" rtlCol="0" anchor="ctr">
            <a:spAutoFit/>
          </a:bodyPr>
          <a:lstStyle>
            <a:defPPr>
              <a:defRPr lang="en-US"/>
            </a:defPPr>
            <a:lvl1pPr marL="0" algn="ctr"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STTA - Study of the impact of closing six international/regional airports in Mozambique</a:t>
            </a:r>
          </a:p>
        </p:txBody>
      </p:sp>
    </p:spTree>
    <p:extLst>
      <p:ext uri="{BB962C8B-B14F-4D97-AF65-F5344CB8AC3E}">
        <p14:creationId xmlns:p14="http://schemas.microsoft.com/office/powerpoint/2010/main" val="110181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56313-C229-4C65-8B8C-A6FAF81092D5}"/>
              </a:ext>
            </a:extLst>
          </p:cNvPr>
          <p:cNvSpPr>
            <a:spLocks noGrp="1"/>
          </p:cNvSpPr>
          <p:nvPr>
            <p:ph idx="1"/>
          </p:nvPr>
        </p:nvSpPr>
        <p:spPr>
          <a:xfrm>
            <a:off x="203199" y="606347"/>
            <a:ext cx="8603735" cy="4521614"/>
          </a:xfrm>
        </p:spPr>
        <p:txBody>
          <a:bodyPr>
            <a:normAutofit lnSpcReduction="10000"/>
          </a:bodyPr>
          <a:lstStyle/>
          <a:p>
            <a:r>
              <a:rPr lang="en-ZA" sz="2000" dirty="0"/>
              <a:t>Major projects facilitated by the Agency Zambezi include Iron and Steel as well as mining and processing of</a:t>
            </a:r>
            <a:r>
              <a:rPr lang="pt-BR" sz="2000" dirty="0">
                <a:solidFill>
                  <a:schemeClr val="tx1"/>
                </a:solidFill>
              </a:rPr>
              <a:t> </a:t>
            </a:r>
            <a:r>
              <a:rPr lang="en-ZA" sz="2000" dirty="0"/>
              <a:t>steel; poultry industry; hotels; hydro energy and other businesses to develop growth.</a:t>
            </a:r>
          </a:p>
          <a:p>
            <a:r>
              <a:rPr lang="en-ZA" sz="2000" dirty="0"/>
              <a:t>Lots of investment partnerships are dependant on direct connections, which also brings people into Tete to projects that create employment. Many foreigners are essential for mining and other projects. </a:t>
            </a:r>
          </a:p>
          <a:p>
            <a:r>
              <a:rPr lang="en-ZA" sz="2000" dirty="0"/>
              <a:t>International access to regular flights to Johannesburg are crucial for the development of the province. </a:t>
            </a:r>
          </a:p>
          <a:p>
            <a:r>
              <a:rPr lang="en-ZA" sz="2000" dirty="0"/>
              <a:t>The traffic volumes to Tete will reduce substantially if flight routings have to be made via Beira. There are financial implications if people cannot expect to be on time for meetings. </a:t>
            </a:r>
          </a:p>
          <a:p>
            <a:r>
              <a:rPr lang="en-ZA" sz="2000" dirty="0"/>
              <a:t>New project financing depends on people that are flown in from Johannesburg. There are a number of projects which are almost at their commissioning and operational phase. </a:t>
            </a:r>
          </a:p>
          <a:p>
            <a:endParaRPr lang="en-ZA" dirty="0"/>
          </a:p>
        </p:txBody>
      </p:sp>
      <p:sp>
        <p:nvSpPr>
          <p:cNvPr id="4" name="Date Placeholder 3">
            <a:extLst>
              <a:ext uri="{FF2B5EF4-FFF2-40B4-BE49-F238E27FC236}">
                <a16:creationId xmlns:a16="http://schemas.microsoft.com/office/drawing/2014/main" id="{9825F481-9F73-412E-B101-30DB3C1B38BB}"/>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75E916E4-C067-4FA2-A440-EEED07BD4FFE}"/>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D7725300-20EB-423A-BE91-7A2FFF62D804}"/>
              </a:ext>
            </a:extLst>
          </p:cNvPr>
          <p:cNvSpPr>
            <a:spLocks noGrp="1"/>
          </p:cNvSpPr>
          <p:nvPr>
            <p:ph type="sldNum" sz="quarter" idx="4"/>
          </p:nvPr>
        </p:nvSpPr>
        <p:spPr/>
        <p:txBody>
          <a:bodyPr/>
          <a:lstStyle/>
          <a:p>
            <a:fld id="{42782948-4DBE-204D-AB9E-B65E067054AE}" type="slidenum">
              <a:rPr lang="en-US" smtClean="0"/>
              <a:pPr/>
              <a:t>39</a:t>
            </a:fld>
            <a:endParaRPr lang="en-US" dirty="0"/>
          </a:p>
        </p:txBody>
      </p:sp>
      <p:sp>
        <p:nvSpPr>
          <p:cNvPr id="7" name="Text Placeholder 6">
            <a:extLst>
              <a:ext uri="{FF2B5EF4-FFF2-40B4-BE49-F238E27FC236}">
                <a16:creationId xmlns:a16="http://schemas.microsoft.com/office/drawing/2014/main" id="{65FA745C-711C-4BD8-855C-56721DB54339}"/>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73BB4DD6-1C9F-4A91-8966-DA58C5F4EAD4}"/>
              </a:ext>
            </a:extLst>
          </p:cNvPr>
          <p:cNvSpPr>
            <a:spLocks noGrp="1"/>
          </p:cNvSpPr>
          <p:nvPr>
            <p:ph type="title"/>
          </p:nvPr>
        </p:nvSpPr>
        <p:spPr>
          <a:xfrm>
            <a:off x="152399" y="56814"/>
            <a:ext cx="8839201" cy="461665"/>
          </a:xfrm>
        </p:spPr>
        <p:txBody>
          <a:bodyPr/>
          <a:lstStyle/>
          <a:p>
            <a:r>
              <a:rPr lang="en-US" b="1" dirty="0"/>
              <a:t>Tete - Destination Attributes 							</a:t>
            </a:r>
            <a:r>
              <a:rPr lang="en-US" sz="1100" b="1" dirty="0"/>
              <a:t>Part 2</a:t>
            </a:r>
            <a:endParaRPr lang="en-ZA" dirty="0"/>
          </a:p>
        </p:txBody>
      </p:sp>
    </p:spTree>
    <p:extLst>
      <p:ext uri="{BB962C8B-B14F-4D97-AF65-F5344CB8AC3E}">
        <p14:creationId xmlns:p14="http://schemas.microsoft.com/office/powerpoint/2010/main" val="1977029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718716"/>
            <a:ext cx="8839200" cy="4439873"/>
          </a:xfrm>
        </p:spPr>
        <p:txBody>
          <a:bodyPr>
            <a:normAutofit/>
          </a:bodyPr>
          <a:lstStyle/>
          <a:p>
            <a:pPr lvl="0"/>
            <a:r>
              <a:rPr lang="en-AU" sz="2000" dirty="0"/>
              <a:t>Proposal is to </a:t>
            </a:r>
            <a:r>
              <a:rPr lang="en-AU" sz="2000" u="sng" dirty="0"/>
              <a:t>reduce</a:t>
            </a:r>
            <a:r>
              <a:rPr lang="en-AU" sz="2000" dirty="0"/>
              <a:t> the number of international airports from 9 to 3 (Maputo, Beira and Nacala) as ‘hubs’ which will connect passenger traffic to the affected airports (those closed for international scheduled traffic)</a:t>
            </a:r>
          </a:p>
          <a:p>
            <a:r>
              <a:rPr lang="en-ZA" sz="2000" dirty="0"/>
              <a:t>International charter operations would still be allowed to the </a:t>
            </a:r>
            <a:r>
              <a:rPr lang="en-AU" sz="2000" dirty="0"/>
              <a:t>affected </a:t>
            </a:r>
            <a:r>
              <a:rPr lang="en-ZA" sz="2000" dirty="0"/>
              <a:t> airports with international security requirements (but most costs will remain)</a:t>
            </a:r>
          </a:p>
          <a:p>
            <a:pPr marL="0" indent="0">
              <a:buNone/>
            </a:pPr>
            <a:endParaRPr lang="en-ZA" sz="2000" dirty="0"/>
          </a:p>
          <a:p>
            <a:r>
              <a:rPr lang="en-ZA" sz="2000" dirty="0"/>
              <a:t>Direct journey from a foreign origin (or destination) to one of the affected airports would be broken in two segments, an international (over border) component to a main ‘hub’ airport and a local (domestic) component</a:t>
            </a:r>
          </a:p>
          <a:p>
            <a:endParaRPr lang="en-ZA" sz="2000" dirty="0"/>
          </a:p>
          <a:p>
            <a:endParaRPr lang="en-ZA" sz="2000" dirty="0"/>
          </a:p>
          <a:p>
            <a:pPr marL="0" indent="0">
              <a:spcAft>
                <a:spcPts val="600"/>
              </a:spcAft>
              <a:buNone/>
            </a:pPr>
            <a:endParaRPr lang="en-US" sz="1800" dirty="0">
              <a:solidFill>
                <a:schemeClr val="tx1"/>
              </a:solidFill>
            </a:endParaRP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4</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29249"/>
            <a:ext cx="7772400" cy="461665"/>
          </a:xfrm>
        </p:spPr>
        <p:txBody>
          <a:bodyPr/>
          <a:lstStyle/>
          <a:p>
            <a:r>
              <a:rPr lang="en-US" b="1" dirty="0"/>
              <a:t>AdM's Proposal</a:t>
            </a:r>
          </a:p>
        </p:txBody>
      </p:sp>
      <p:sp>
        <p:nvSpPr>
          <p:cNvPr id="5" name="Footer Placeholder 2">
            <a:extLst>
              <a:ext uri="{FF2B5EF4-FFF2-40B4-BE49-F238E27FC236}">
                <a16:creationId xmlns:a16="http://schemas.microsoft.com/office/drawing/2014/main" id="{14BFCFBF-1B79-477B-A4E5-37952585A999}"/>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422076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368300" y="342725"/>
            <a:ext cx="8991599" cy="4654026"/>
          </a:xfrm>
        </p:spPr>
        <p:txBody>
          <a:bodyPr>
            <a:normAutofit fontScale="25000" lnSpcReduction="20000"/>
          </a:bodyPr>
          <a:lstStyle/>
          <a:p>
            <a:r>
              <a:rPr lang="en-US" sz="8000" dirty="0"/>
              <a:t>Largest mine (Vale), private sector, hotel industry, as well as Provincial Government are against AdM's Proposal and losing direct international access for Tete</a:t>
            </a:r>
          </a:p>
          <a:p>
            <a:r>
              <a:rPr lang="en-ZA" sz="8000" dirty="0"/>
              <a:t>The closure would create a domino effect, as hotels’ employees would be reduced for cost savings and local suppliers are dependent on the continued hotel operations</a:t>
            </a:r>
          </a:p>
          <a:p>
            <a:r>
              <a:rPr lang="en-ZA" sz="8000" dirty="0"/>
              <a:t>The Local Provincial Authority is opposed to the closure of Tete of International scheduled:</a:t>
            </a:r>
          </a:p>
          <a:p>
            <a:pPr lvl="1"/>
            <a:r>
              <a:rPr lang="en-ZA" sz="8000" dirty="0"/>
              <a:t>Flexibility - Passengers prefer to fly direct and non-stop to South Africa. </a:t>
            </a:r>
          </a:p>
          <a:p>
            <a:pPr lvl="1"/>
            <a:r>
              <a:rPr lang="en-ZA" sz="8000" dirty="0"/>
              <a:t>The cost of ticket prices is lower than LAM and more reliable</a:t>
            </a:r>
          </a:p>
          <a:p>
            <a:pPr lvl="1"/>
            <a:r>
              <a:rPr lang="en-ZA" sz="8000" dirty="0"/>
              <a:t>Pax demand will reduce substantially.</a:t>
            </a:r>
          </a:p>
          <a:p>
            <a:pPr lvl="1"/>
            <a:r>
              <a:rPr lang="en-ZA" sz="8000" dirty="0"/>
              <a:t>Onward connection via a third destination will not be regarded as favourable</a:t>
            </a:r>
          </a:p>
          <a:p>
            <a:pPr lvl="1"/>
            <a:r>
              <a:rPr lang="en-ZA" sz="8000" dirty="0"/>
              <a:t>Expats come to Tete due to mining activities, which is dependant on direct flights. </a:t>
            </a:r>
          </a:p>
          <a:p>
            <a:pPr lvl="1"/>
            <a:r>
              <a:rPr lang="en-ZA" sz="8000" dirty="0"/>
              <a:t>From a health perspective, persons can in serious cases be flown directly to Johannesburg to receive proper medical care</a:t>
            </a:r>
          </a:p>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40</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9995"/>
            <a:ext cx="8120831" cy="461665"/>
          </a:xfrm>
        </p:spPr>
        <p:txBody>
          <a:bodyPr/>
          <a:lstStyle/>
          <a:p>
            <a:r>
              <a:rPr lang="en-US" b="1" dirty="0"/>
              <a:t>Tete - Views on AdM's Proposal 							</a:t>
            </a:r>
            <a:r>
              <a:rPr lang="en-US" sz="1050" b="1" dirty="0"/>
              <a:t>Page 1</a:t>
            </a:r>
            <a:endParaRPr lang="pt-PT" dirty="0"/>
          </a:p>
        </p:txBody>
      </p:sp>
      <p:sp>
        <p:nvSpPr>
          <p:cNvPr id="7" name="Footer Placeholder 2">
            <a:extLst>
              <a:ext uri="{FF2B5EF4-FFF2-40B4-BE49-F238E27FC236}">
                <a16:creationId xmlns:a16="http://schemas.microsoft.com/office/drawing/2014/main" id="{6B51AD1B-F7F2-40A0-B4B3-BA34A38FB49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4157228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56CFFE-DBD3-4173-89F2-7CD57EC5135F}"/>
              </a:ext>
            </a:extLst>
          </p:cNvPr>
          <p:cNvSpPr>
            <a:spLocks noGrp="1"/>
          </p:cNvSpPr>
          <p:nvPr>
            <p:ph idx="1"/>
          </p:nvPr>
        </p:nvSpPr>
        <p:spPr>
          <a:xfrm>
            <a:off x="292100" y="608442"/>
            <a:ext cx="7772400" cy="3967888"/>
          </a:xfrm>
        </p:spPr>
        <p:txBody>
          <a:bodyPr>
            <a:normAutofit fontScale="92500" lnSpcReduction="20000"/>
          </a:bodyPr>
          <a:lstStyle/>
          <a:p>
            <a:r>
              <a:rPr lang="en-US" sz="2200" dirty="0"/>
              <a:t>The AdM proposal will negatively impact Vale’s business as it has Service Providers and Specialist Technical expertise coming to Vale’s site from South Africa on a daily basis.  Airfreight cargo also feed Vale’s logistics chain. </a:t>
            </a:r>
          </a:p>
          <a:p>
            <a:r>
              <a:rPr lang="en-US" sz="2200" dirty="0"/>
              <a:t>Direct Foreign Investment (DFI) require direct access to Tete operations offices and should be independent on </a:t>
            </a:r>
            <a:r>
              <a:rPr lang="en-ZA" sz="2200" dirty="0"/>
              <a:t>Beira and Nacala, which are </a:t>
            </a:r>
            <a:r>
              <a:rPr lang="en-US" sz="2200" dirty="0"/>
              <a:t>not in the Tete province</a:t>
            </a:r>
            <a:endParaRPr lang="en-ZA" sz="2200" dirty="0"/>
          </a:p>
          <a:p>
            <a:r>
              <a:rPr lang="en-US" sz="2200" dirty="0"/>
              <a:t>Staff requiring urgent medical attendance need to be evacuated directly to Johannesburg (faster from an international airport)</a:t>
            </a:r>
            <a:endParaRPr lang="en-ZA" sz="2200" dirty="0"/>
          </a:p>
          <a:p>
            <a:r>
              <a:rPr lang="en-ZA" sz="2200" dirty="0"/>
              <a:t>If LAM delays and flight cancellations happens at an intermediate landing airport (Beira) the delays would be exacerbated. There is no WiFi at airports to enable bookings for overnight accommodation in case of delays</a:t>
            </a:r>
          </a:p>
          <a:p>
            <a:endParaRPr lang="en-ZA" dirty="0"/>
          </a:p>
        </p:txBody>
      </p:sp>
      <p:sp>
        <p:nvSpPr>
          <p:cNvPr id="4" name="Date Placeholder 3">
            <a:extLst>
              <a:ext uri="{FF2B5EF4-FFF2-40B4-BE49-F238E27FC236}">
                <a16:creationId xmlns:a16="http://schemas.microsoft.com/office/drawing/2014/main" id="{F68BE3C7-0AE9-4A70-AEAD-F18318C73699}"/>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EEDFFA18-E8F4-453F-B74F-0A04CA715964}"/>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9031A17A-BDF7-4E22-A0FC-8F77F976672F}"/>
              </a:ext>
            </a:extLst>
          </p:cNvPr>
          <p:cNvSpPr>
            <a:spLocks noGrp="1"/>
          </p:cNvSpPr>
          <p:nvPr>
            <p:ph type="sldNum" sz="quarter" idx="4"/>
          </p:nvPr>
        </p:nvSpPr>
        <p:spPr/>
        <p:txBody>
          <a:bodyPr/>
          <a:lstStyle/>
          <a:p>
            <a:fld id="{42782948-4DBE-204D-AB9E-B65E067054AE}" type="slidenum">
              <a:rPr lang="en-US" smtClean="0"/>
              <a:pPr/>
              <a:t>41</a:t>
            </a:fld>
            <a:endParaRPr lang="en-US" dirty="0"/>
          </a:p>
        </p:txBody>
      </p:sp>
      <p:sp>
        <p:nvSpPr>
          <p:cNvPr id="7" name="Text Placeholder 6">
            <a:extLst>
              <a:ext uri="{FF2B5EF4-FFF2-40B4-BE49-F238E27FC236}">
                <a16:creationId xmlns:a16="http://schemas.microsoft.com/office/drawing/2014/main" id="{39AA1246-499B-4C6C-97EB-F3173FF77892}"/>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F851AF4A-7DA8-484F-A6A9-EFE7E490BE44}"/>
              </a:ext>
            </a:extLst>
          </p:cNvPr>
          <p:cNvSpPr>
            <a:spLocks noGrp="1"/>
          </p:cNvSpPr>
          <p:nvPr>
            <p:ph type="title"/>
          </p:nvPr>
        </p:nvSpPr>
        <p:spPr>
          <a:xfrm>
            <a:off x="152400" y="147572"/>
            <a:ext cx="8839201" cy="461665"/>
          </a:xfrm>
        </p:spPr>
        <p:txBody>
          <a:bodyPr/>
          <a:lstStyle/>
          <a:p>
            <a:r>
              <a:rPr lang="en-US" b="1" dirty="0"/>
              <a:t>Tete - Views on AdM's Proposal 							</a:t>
            </a:r>
            <a:r>
              <a:rPr lang="en-US" sz="1050" b="1" dirty="0"/>
              <a:t>Page 2</a:t>
            </a:r>
            <a:endParaRPr lang="en-ZA" dirty="0"/>
          </a:p>
        </p:txBody>
      </p:sp>
    </p:spTree>
    <p:extLst>
      <p:ext uri="{BB962C8B-B14F-4D97-AF65-F5344CB8AC3E}">
        <p14:creationId xmlns:p14="http://schemas.microsoft.com/office/powerpoint/2010/main" val="3366116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pt-PT" b="1" dirty="0"/>
              <a:t>Discussions at Vilanculos</a:t>
            </a:r>
          </a:p>
        </p:txBody>
      </p:sp>
      <p:pic>
        <p:nvPicPr>
          <p:cNvPr id="11" name="Picture 10">
            <a:extLst>
              <a:ext uri="{FF2B5EF4-FFF2-40B4-BE49-F238E27FC236}">
                <a16:creationId xmlns:a16="http://schemas.microsoft.com/office/drawing/2014/main" id="{D4788C64-1AF6-4594-9F1F-DDC9AB5A464C}"/>
              </a:ext>
            </a:extLst>
          </p:cNvPr>
          <p:cNvPicPr>
            <a:picLocks noChangeAspect="1"/>
          </p:cNvPicPr>
          <p:nvPr/>
        </p:nvPicPr>
        <p:blipFill>
          <a:blip r:embed="rId2"/>
          <a:stretch>
            <a:fillRect/>
          </a:stretch>
        </p:blipFill>
        <p:spPr>
          <a:xfrm>
            <a:off x="1404937" y="730663"/>
            <a:ext cx="5440363" cy="3873637"/>
          </a:xfrm>
          <a:prstGeom prst="rect">
            <a:avLst/>
          </a:prstGeom>
        </p:spPr>
      </p:pic>
      <p:sp>
        <p:nvSpPr>
          <p:cNvPr id="4" name="Footer Placeholder 2">
            <a:extLst>
              <a:ext uri="{FF2B5EF4-FFF2-40B4-BE49-F238E27FC236}">
                <a16:creationId xmlns:a16="http://schemas.microsoft.com/office/drawing/2014/main" id="{9C814950-243E-4363-9A94-A915337A0D9B}"/>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482665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43</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53042"/>
            <a:ext cx="8120831" cy="461665"/>
          </a:xfrm>
        </p:spPr>
        <p:txBody>
          <a:bodyPr/>
          <a:lstStyle/>
          <a:p>
            <a:r>
              <a:rPr lang="en-US" b="1" dirty="0"/>
              <a:t>Origin and destination (Pax traffic flow) - Vilanculos</a:t>
            </a:r>
            <a:endParaRPr lang="pt-PT" dirty="0"/>
          </a:p>
        </p:txBody>
      </p:sp>
      <p:pic>
        <p:nvPicPr>
          <p:cNvPr id="7" name="Picture 6">
            <a:extLst>
              <a:ext uri="{FF2B5EF4-FFF2-40B4-BE49-F238E27FC236}">
                <a16:creationId xmlns:a16="http://schemas.microsoft.com/office/drawing/2014/main" id="{1F24D6BD-D12F-4B10-8406-5917C159A638}"/>
              </a:ext>
            </a:extLst>
          </p:cNvPr>
          <p:cNvPicPr>
            <a:picLocks noChangeAspect="1"/>
          </p:cNvPicPr>
          <p:nvPr/>
        </p:nvPicPr>
        <p:blipFill>
          <a:blip r:embed="rId2"/>
          <a:stretch>
            <a:fillRect/>
          </a:stretch>
        </p:blipFill>
        <p:spPr>
          <a:xfrm>
            <a:off x="241299" y="636266"/>
            <a:ext cx="5672935" cy="1626862"/>
          </a:xfrm>
          <a:prstGeom prst="rect">
            <a:avLst/>
          </a:prstGeom>
        </p:spPr>
      </p:pic>
      <p:pic>
        <p:nvPicPr>
          <p:cNvPr id="9" name="Picture 8">
            <a:extLst>
              <a:ext uri="{FF2B5EF4-FFF2-40B4-BE49-F238E27FC236}">
                <a16:creationId xmlns:a16="http://schemas.microsoft.com/office/drawing/2014/main" id="{49C43DA4-5355-4989-B4C3-9ABB288C020F}"/>
              </a:ext>
            </a:extLst>
          </p:cNvPr>
          <p:cNvPicPr>
            <a:picLocks noChangeAspect="1"/>
          </p:cNvPicPr>
          <p:nvPr/>
        </p:nvPicPr>
        <p:blipFill>
          <a:blip r:embed="rId3"/>
          <a:stretch>
            <a:fillRect/>
          </a:stretch>
        </p:blipFill>
        <p:spPr>
          <a:xfrm>
            <a:off x="6019800" y="636266"/>
            <a:ext cx="2841973" cy="1626861"/>
          </a:xfrm>
          <a:prstGeom prst="rect">
            <a:avLst/>
          </a:prstGeom>
        </p:spPr>
      </p:pic>
      <p:pic>
        <p:nvPicPr>
          <p:cNvPr id="13" name="Picture 12">
            <a:extLst>
              <a:ext uri="{FF2B5EF4-FFF2-40B4-BE49-F238E27FC236}">
                <a16:creationId xmlns:a16="http://schemas.microsoft.com/office/drawing/2014/main" id="{ACC34635-A775-40B6-8764-155A80DD84AE}"/>
              </a:ext>
            </a:extLst>
          </p:cNvPr>
          <p:cNvPicPr>
            <a:picLocks noChangeAspect="1"/>
          </p:cNvPicPr>
          <p:nvPr/>
        </p:nvPicPr>
        <p:blipFill>
          <a:blip r:embed="rId4"/>
          <a:stretch>
            <a:fillRect/>
          </a:stretch>
        </p:blipFill>
        <p:spPr>
          <a:xfrm>
            <a:off x="1770624" y="2273065"/>
            <a:ext cx="4143610" cy="1557172"/>
          </a:xfrm>
          <a:prstGeom prst="rect">
            <a:avLst/>
          </a:prstGeom>
        </p:spPr>
      </p:pic>
      <p:sp>
        <p:nvSpPr>
          <p:cNvPr id="14" name="TextBox 13">
            <a:extLst>
              <a:ext uri="{FF2B5EF4-FFF2-40B4-BE49-F238E27FC236}">
                <a16:creationId xmlns:a16="http://schemas.microsoft.com/office/drawing/2014/main" id="{A8E3F466-4A59-4917-B66C-F3FF2085FABF}"/>
              </a:ext>
            </a:extLst>
          </p:cNvPr>
          <p:cNvSpPr txBox="1"/>
          <p:nvPr/>
        </p:nvSpPr>
        <p:spPr>
          <a:xfrm>
            <a:off x="5914234" y="2911209"/>
            <a:ext cx="3387209" cy="2031325"/>
          </a:xfrm>
          <a:prstGeom prst="rect">
            <a:avLst/>
          </a:prstGeom>
          <a:noFill/>
        </p:spPr>
        <p:txBody>
          <a:bodyPr wrap="none" rtlCol="0">
            <a:spAutoFit/>
          </a:bodyPr>
          <a:lstStyle/>
          <a:p>
            <a:r>
              <a:rPr lang="en-US" dirty="0"/>
              <a:t>Notes: </a:t>
            </a:r>
          </a:p>
          <a:p>
            <a:pPr marL="285750" indent="-285750">
              <a:buFont typeface="Arial" panose="020B0604020202020204" pitchFamily="34" charset="0"/>
              <a:buChar char="•"/>
            </a:pPr>
            <a:r>
              <a:rPr lang="en-US" dirty="0"/>
              <a:t>High value tourism</a:t>
            </a:r>
          </a:p>
          <a:p>
            <a:pPr marL="285750" indent="-285750">
              <a:buFont typeface="Arial" panose="020B0604020202020204" pitchFamily="34" charset="0"/>
              <a:buChar char="•"/>
            </a:pPr>
            <a:r>
              <a:rPr lang="en-US" dirty="0"/>
              <a:t>Airlink significant growth</a:t>
            </a:r>
          </a:p>
          <a:p>
            <a:pPr marL="285750" indent="-285750">
              <a:buFont typeface="Arial" panose="020B0604020202020204" pitchFamily="34" charset="0"/>
              <a:buChar char="•"/>
            </a:pPr>
            <a:r>
              <a:rPr lang="en-US" dirty="0"/>
              <a:t>LAM in consistent decline</a:t>
            </a:r>
          </a:p>
          <a:p>
            <a:pPr marL="285750" indent="-285750">
              <a:buFont typeface="Arial" panose="020B0604020202020204" pitchFamily="34" charset="0"/>
              <a:buChar char="•"/>
            </a:pPr>
            <a:r>
              <a:rPr lang="en-US" dirty="0"/>
              <a:t>Airlink combine sea/marine </a:t>
            </a:r>
          </a:p>
          <a:p>
            <a:r>
              <a:rPr lang="en-US" dirty="0"/>
              <a:t>     with Kruger Park (compete </a:t>
            </a:r>
          </a:p>
          <a:p>
            <a:r>
              <a:rPr lang="en-US" dirty="0"/>
              <a:t>     with Seychelles and Mauritius)</a:t>
            </a:r>
            <a:endParaRPr lang="en-ZA" dirty="0"/>
          </a:p>
        </p:txBody>
      </p:sp>
      <p:pic>
        <p:nvPicPr>
          <p:cNvPr id="15" name="Picture 14">
            <a:extLst>
              <a:ext uri="{FF2B5EF4-FFF2-40B4-BE49-F238E27FC236}">
                <a16:creationId xmlns:a16="http://schemas.microsoft.com/office/drawing/2014/main" id="{D2BFD536-6720-48A9-A36D-2C4CECAE6982}"/>
              </a:ext>
            </a:extLst>
          </p:cNvPr>
          <p:cNvPicPr>
            <a:picLocks noChangeAspect="1"/>
          </p:cNvPicPr>
          <p:nvPr/>
        </p:nvPicPr>
        <p:blipFill>
          <a:blip r:embed="rId5"/>
          <a:stretch>
            <a:fillRect/>
          </a:stretch>
        </p:blipFill>
        <p:spPr>
          <a:xfrm>
            <a:off x="241299" y="3830237"/>
            <a:ext cx="2133601" cy="1279247"/>
          </a:xfrm>
          <a:prstGeom prst="rect">
            <a:avLst/>
          </a:prstGeom>
        </p:spPr>
      </p:pic>
      <p:pic>
        <p:nvPicPr>
          <p:cNvPr id="16" name="Picture 15">
            <a:extLst>
              <a:ext uri="{FF2B5EF4-FFF2-40B4-BE49-F238E27FC236}">
                <a16:creationId xmlns:a16="http://schemas.microsoft.com/office/drawing/2014/main" id="{FB7289A5-3B3A-42EF-A17C-5CC24B47CA61}"/>
              </a:ext>
            </a:extLst>
          </p:cNvPr>
          <p:cNvPicPr>
            <a:picLocks noChangeAspect="1"/>
          </p:cNvPicPr>
          <p:nvPr/>
        </p:nvPicPr>
        <p:blipFill>
          <a:blip r:embed="rId6"/>
          <a:stretch>
            <a:fillRect/>
          </a:stretch>
        </p:blipFill>
        <p:spPr>
          <a:xfrm>
            <a:off x="2455554" y="3864479"/>
            <a:ext cx="2026387" cy="1210761"/>
          </a:xfrm>
          <a:prstGeom prst="rect">
            <a:avLst/>
          </a:prstGeom>
        </p:spPr>
      </p:pic>
      <p:sp>
        <p:nvSpPr>
          <p:cNvPr id="12" name="Footer Placeholder 2">
            <a:extLst>
              <a:ext uri="{FF2B5EF4-FFF2-40B4-BE49-F238E27FC236}">
                <a16:creationId xmlns:a16="http://schemas.microsoft.com/office/drawing/2014/main" id="{BB590A78-1473-4BFB-A27D-8C2A6BC2A09E}"/>
              </a:ext>
            </a:extLst>
          </p:cNvPr>
          <p:cNvSpPr>
            <a:spLocks noGrp="1"/>
          </p:cNvSpPr>
          <p:nvPr>
            <p:ph type="ftr" sz="quarter" idx="3"/>
          </p:nvPr>
        </p:nvSpPr>
        <p:spPr>
          <a:xfrm>
            <a:off x="5729951" y="4844639"/>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651654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02035" y="598895"/>
            <a:ext cx="8739930" cy="4585880"/>
          </a:xfrm>
        </p:spPr>
        <p:txBody>
          <a:bodyPr>
            <a:normAutofit/>
          </a:bodyPr>
          <a:lstStyle/>
          <a:p>
            <a:r>
              <a:rPr lang="en-ZA" sz="1900" dirty="0"/>
              <a:t>The massive development of Vilanculos was brought about through the development an international airport at Vilanculos and direct links to South Africa as a bridge for tourists to visit Vilanculos.</a:t>
            </a:r>
          </a:p>
          <a:p>
            <a:r>
              <a:rPr lang="en-ZA" sz="1900" dirty="0"/>
              <a:t>The development of tourism in Vilanculos is in line with Government objectives. </a:t>
            </a:r>
          </a:p>
          <a:p>
            <a:r>
              <a:rPr lang="en-ZA" sz="1900" dirty="0"/>
              <a:t>Apart from Johannesburg Nelspruit provides connections for tourists to combine beach activities with the Kruger National Park.</a:t>
            </a:r>
          </a:p>
          <a:p>
            <a:r>
              <a:rPr lang="en-ZA" sz="1900" dirty="0"/>
              <a:t>Many successful hotels and lodges were developed and tourism’s economic impact has created jobs and economic development for the whole area caused indirect employment of more than 80 000 persons. </a:t>
            </a:r>
          </a:p>
          <a:p>
            <a:r>
              <a:rPr lang="en-ZA" sz="1900" dirty="0"/>
              <a:t>The tourism offers a better potential for local development than the oil and gas (petrol) activities.</a:t>
            </a: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44</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251670" y="137230"/>
            <a:ext cx="8120831" cy="461665"/>
          </a:xfrm>
        </p:spPr>
        <p:txBody>
          <a:bodyPr/>
          <a:lstStyle/>
          <a:p>
            <a:r>
              <a:rPr lang="en-US" b="1" dirty="0"/>
              <a:t>Vilanculos – Destination 									</a:t>
            </a:r>
            <a:r>
              <a:rPr lang="en-US" sz="1200" b="1" dirty="0"/>
              <a:t>Part 1</a:t>
            </a:r>
            <a:endParaRPr lang="pt-PT" dirty="0"/>
          </a:p>
        </p:txBody>
      </p:sp>
    </p:spTree>
    <p:extLst>
      <p:ext uri="{BB962C8B-B14F-4D97-AF65-F5344CB8AC3E}">
        <p14:creationId xmlns:p14="http://schemas.microsoft.com/office/powerpoint/2010/main" val="1825029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410DC4-97F6-428F-8CA5-92CB19C9B0DD}"/>
              </a:ext>
            </a:extLst>
          </p:cNvPr>
          <p:cNvSpPr>
            <a:spLocks noGrp="1"/>
          </p:cNvSpPr>
          <p:nvPr>
            <p:ph idx="1"/>
          </p:nvPr>
        </p:nvSpPr>
        <p:spPr>
          <a:xfrm>
            <a:off x="368300" y="649725"/>
            <a:ext cx="7772400" cy="4381062"/>
          </a:xfrm>
        </p:spPr>
        <p:txBody>
          <a:bodyPr>
            <a:normAutofit fontScale="92500" lnSpcReduction="10000"/>
          </a:bodyPr>
          <a:lstStyle/>
          <a:p>
            <a:r>
              <a:rPr lang="en-ZA" sz="2000" dirty="0"/>
              <a:t>Further investments have already been hampered by the mere announcement of the potential closure of the airport for regular international traffic</a:t>
            </a:r>
          </a:p>
          <a:p>
            <a:r>
              <a:rPr lang="en-ZA" sz="2000" dirty="0"/>
              <a:t>Some of the islands have the most luxurious and expensive resorts and hotels that would also be affected. </a:t>
            </a:r>
          </a:p>
          <a:p>
            <a:r>
              <a:rPr lang="en-ZA" sz="2000" dirty="0"/>
              <a:t>The archipelago of Bazaruto is a world-famous landmark rated as the 6</a:t>
            </a:r>
            <a:r>
              <a:rPr lang="en-ZA" sz="2000" baseline="30000" dirty="0"/>
              <a:t>th</a:t>
            </a:r>
            <a:r>
              <a:rPr lang="en-ZA" sz="2000" dirty="0"/>
              <a:t> tourism wonder of the world. It should not be eliminated by the closure of the airport as such.  </a:t>
            </a:r>
          </a:p>
          <a:p>
            <a:r>
              <a:rPr lang="en-ZA" sz="2000" dirty="0"/>
              <a:t>Vilanculos is already competes with more expensive destination like the Seychelles islands and Mauritius, which are directly accessible. Most foreign visitors come to Vilanculos via South Africa. </a:t>
            </a:r>
          </a:p>
          <a:p>
            <a:r>
              <a:rPr lang="en-ZA" sz="2000" dirty="0"/>
              <a:t>LAM does not have enough aircraft available to offer the same connections that are currently operated. Many tourists cannot get medical insurance for LAM flights, which is necessary to travel to far off unknown destinations</a:t>
            </a:r>
            <a:r>
              <a:rPr lang="en-ZA" sz="1800" dirty="0"/>
              <a:t>.</a:t>
            </a:r>
          </a:p>
          <a:p>
            <a:endParaRPr lang="en-ZA" dirty="0"/>
          </a:p>
        </p:txBody>
      </p:sp>
      <p:sp>
        <p:nvSpPr>
          <p:cNvPr id="4" name="Date Placeholder 3">
            <a:extLst>
              <a:ext uri="{FF2B5EF4-FFF2-40B4-BE49-F238E27FC236}">
                <a16:creationId xmlns:a16="http://schemas.microsoft.com/office/drawing/2014/main" id="{95778FF7-B333-4114-A133-19E90B8F7CED}"/>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43DC2159-E063-4A93-B67E-15DF9AAEF294}"/>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AA32283A-166D-40F1-9C6A-0DFE4E0CB060}"/>
              </a:ext>
            </a:extLst>
          </p:cNvPr>
          <p:cNvSpPr>
            <a:spLocks noGrp="1"/>
          </p:cNvSpPr>
          <p:nvPr>
            <p:ph type="sldNum" sz="quarter" idx="4"/>
          </p:nvPr>
        </p:nvSpPr>
        <p:spPr/>
        <p:txBody>
          <a:bodyPr/>
          <a:lstStyle/>
          <a:p>
            <a:fld id="{42782948-4DBE-204D-AB9E-B65E067054AE}" type="slidenum">
              <a:rPr lang="en-US" smtClean="0"/>
              <a:pPr/>
              <a:t>45</a:t>
            </a:fld>
            <a:endParaRPr lang="en-US" dirty="0"/>
          </a:p>
        </p:txBody>
      </p:sp>
      <p:sp>
        <p:nvSpPr>
          <p:cNvPr id="7" name="Text Placeholder 6">
            <a:extLst>
              <a:ext uri="{FF2B5EF4-FFF2-40B4-BE49-F238E27FC236}">
                <a16:creationId xmlns:a16="http://schemas.microsoft.com/office/drawing/2014/main" id="{C65A5E89-24FC-4CEA-9AE0-63BAEAFC8687}"/>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BC79DA0F-EFE2-425C-93B5-6226F38EE92E}"/>
              </a:ext>
            </a:extLst>
          </p:cNvPr>
          <p:cNvSpPr>
            <a:spLocks noGrp="1"/>
          </p:cNvSpPr>
          <p:nvPr>
            <p:ph type="title"/>
          </p:nvPr>
        </p:nvSpPr>
        <p:spPr>
          <a:xfrm>
            <a:off x="152400" y="173773"/>
            <a:ext cx="8991600" cy="461665"/>
          </a:xfrm>
        </p:spPr>
        <p:txBody>
          <a:bodyPr/>
          <a:lstStyle/>
          <a:p>
            <a:r>
              <a:rPr lang="en-US" b="1" dirty="0"/>
              <a:t>Vilanculos – Destination 									</a:t>
            </a:r>
            <a:r>
              <a:rPr lang="en-US" sz="1200" b="1" dirty="0"/>
              <a:t>Part 2</a:t>
            </a:r>
            <a:endParaRPr lang="en-ZA" dirty="0"/>
          </a:p>
        </p:txBody>
      </p:sp>
    </p:spTree>
    <p:extLst>
      <p:ext uri="{BB962C8B-B14F-4D97-AF65-F5344CB8AC3E}">
        <p14:creationId xmlns:p14="http://schemas.microsoft.com/office/powerpoint/2010/main" val="4268286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614195"/>
            <a:ext cx="8940800" cy="4416592"/>
          </a:xfrm>
        </p:spPr>
        <p:txBody>
          <a:bodyPr>
            <a:normAutofit fontScale="92500" lnSpcReduction="10000"/>
          </a:bodyPr>
          <a:lstStyle/>
          <a:p>
            <a:r>
              <a:rPr lang="en-ZA" sz="2000" dirty="0"/>
              <a:t>A very large continent of about 60 persons is totally against AdM's Proposal</a:t>
            </a:r>
          </a:p>
          <a:p>
            <a:r>
              <a:rPr lang="en-ZA" sz="2000" dirty="0"/>
              <a:t>The Government encouraged investment in Vilanculos and substantial investments have been made, employment created. This will all be lost if AdM's Proposal proceeds. </a:t>
            </a:r>
          </a:p>
          <a:p>
            <a:r>
              <a:rPr lang="en-ZA" sz="2000" dirty="0"/>
              <a:t>Closure of the airport for regular international flights will be a huge mistake that would impact investors and employment significantly and will negatively affect Vilanculos</a:t>
            </a:r>
          </a:p>
          <a:p>
            <a:r>
              <a:rPr lang="en-ZA" sz="2000" dirty="0"/>
              <a:t>About 400 tourists cancelled their bookings when AdM's Proposal was announced</a:t>
            </a:r>
          </a:p>
          <a:p>
            <a:r>
              <a:rPr lang="en-ZA" sz="2000" dirty="0"/>
              <a:t>The Solida hotel project has been cancelled on rumours that the Vilanculos airport may be closed</a:t>
            </a:r>
          </a:p>
          <a:p>
            <a:r>
              <a:rPr lang="en-ZA" sz="2000" dirty="0"/>
              <a:t>LAM does not have the capacity to offer direct international flights and cannot replace the Airlink flights. </a:t>
            </a:r>
          </a:p>
          <a:p>
            <a:r>
              <a:rPr lang="en-ZA" sz="2000" dirty="0"/>
              <a:t>The airport manager expressed a choice of two alternative scenarios:</a:t>
            </a:r>
          </a:p>
          <a:p>
            <a:pPr lvl="1"/>
            <a:r>
              <a:rPr lang="en-ZA" sz="2000" dirty="0"/>
              <a:t>The development of national interest (aviation industry) national airlines (LAM)</a:t>
            </a:r>
          </a:p>
          <a:p>
            <a:pPr lvl="1"/>
            <a:r>
              <a:rPr lang="en-ZA" sz="2000" dirty="0"/>
              <a:t>Negative impact on tourism and the local economy</a:t>
            </a: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46</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200870" y="152530"/>
            <a:ext cx="8120831" cy="461665"/>
          </a:xfrm>
        </p:spPr>
        <p:txBody>
          <a:bodyPr/>
          <a:lstStyle/>
          <a:p>
            <a:r>
              <a:rPr lang="en-US" b="1" dirty="0"/>
              <a:t>Vilanculos - views on AdM's Proposal</a:t>
            </a:r>
            <a:endParaRPr lang="pt-PT" dirty="0"/>
          </a:p>
        </p:txBody>
      </p:sp>
    </p:spTree>
    <p:extLst>
      <p:ext uri="{BB962C8B-B14F-4D97-AF65-F5344CB8AC3E}">
        <p14:creationId xmlns:p14="http://schemas.microsoft.com/office/powerpoint/2010/main" val="1020135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47</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b="1" dirty="0"/>
              <a:t>Origin and destination (Pax traffic flow) - Inhambane</a:t>
            </a:r>
            <a:endParaRPr lang="pt-PT" dirty="0"/>
          </a:p>
        </p:txBody>
      </p:sp>
      <p:sp>
        <p:nvSpPr>
          <p:cNvPr id="14" name="TextBox 13">
            <a:extLst>
              <a:ext uri="{FF2B5EF4-FFF2-40B4-BE49-F238E27FC236}">
                <a16:creationId xmlns:a16="http://schemas.microsoft.com/office/drawing/2014/main" id="{A8E3F466-4A59-4917-B66C-F3FF2085FABF}"/>
              </a:ext>
            </a:extLst>
          </p:cNvPr>
          <p:cNvSpPr txBox="1"/>
          <p:nvPr/>
        </p:nvSpPr>
        <p:spPr>
          <a:xfrm>
            <a:off x="5842773" y="2145013"/>
            <a:ext cx="3151055" cy="2308324"/>
          </a:xfrm>
          <a:prstGeom prst="rect">
            <a:avLst/>
          </a:prstGeom>
          <a:noFill/>
        </p:spPr>
        <p:txBody>
          <a:bodyPr wrap="none" rtlCol="0">
            <a:spAutoFit/>
          </a:bodyPr>
          <a:lstStyle/>
          <a:p>
            <a:r>
              <a:rPr lang="en-US" dirty="0"/>
              <a:t>Notes: </a:t>
            </a:r>
          </a:p>
          <a:p>
            <a:pPr marL="285750" indent="-285750">
              <a:buFont typeface="Arial" panose="020B0604020202020204" pitchFamily="34" charset="0"/>
              <a:buChar char="•"/>
            </a:pPr>
            <a:r>
              <a:rPr lang="en-US" dirty="0"/>
              <a:t>LAM has monopoly</a:t>
            </a:r>
          </a:p>
          <a:p>
            <a:pPr marL="285750" indent="-285750">
              <a:buFont typeface="Arial" panose="020B0604020202020204" pitchFamily="34" charset="0"/>
              <a:buChar char="•"/>
            </a:pPr>
            <a:r>
              <a:rPr lang="en-US" dirty="0"/>
              <a:t>Airlink does not operate</a:t>
            </a:r>
          </a:p>
          <a:p>
            <a:pPr marL="285750" indent="-285750">
              <a:buFont typeface="Arial" panose="020B0604020202020204" pitchFamily="34" charset="0"/>
              <a:buChar char="•"/>
            </a:pPr>
            <a:r>
              <a:rPr lang="en-US" dirty="0"/>
              <a:t>LAM in consistent decline</a:t>
            </a:r>
          </a:p>
          <a:p>
            <a:pPr marL="285750" indent="-285750">
              <a:buFont typeface="Arial" panose="020B0604020202020204" pitchFamily="34" charset="0"/>
              <a:buChar char="•"/>
            </a:pPr>
            <a:r>
              <a:rPr lang="en-US" dirty="0"/>
              <a:t>More resorts than Vilanculos</a:t>
            </a:r>
          </a:p>
          <a:p>
            <a:pPr marL="285750" indent="-285750">
              <a:buFont typeface="Arial" panose="020B0604020202020204" pitchFamily="34" charset="0"/>
              <a:buChar char="•"/>
            </a:pPr>
            <a:r>
              <a:rPr lang="en-US" dirty="0"/>
              <a:t>Very low resort occupancy</a:t>
            </a:r>
          </a:p>
          <a:p>
            <a:pPr marL="285750" indent="-285750">
              <a:buFont typeface="Arial" panose="020B0604020202020204" pitchFamily="34" charset="0"/>
              <a:buChar char="•"/>
            </a:pPr>
            <a:r>
              <a:rPr lang="en-US" dirty="0"/>
              <a:t>Old airport &amp; distance to </a:t>
            </a:r>
          </a:p>
          <a:p>
            <a:r>
              <a:rPr lang="en-US" dirty="0"/>
              <a:t>     resorts</a:t>
            </a:r>
          </a:p>
        </p:txBody>
      </p:sp>
      <p:pic>
        <p:nvPicPr>
          <p:cNvPr id="10" name="Picture 9">
            <a:extLst>
              <a:ext uri="{FF2B5EF4-FFF2-40B4-BE49-F238E27FC236}">
                <a16:creationId xmlns:a16="http://schemas.microsoft.com/office/drawing/2014/main" id="{76F767A8-55FB-43BA-AFB0-F4EBC2957CFD}"/>
              </a:ext>
            </a:extLst>
          </p:cNvPr>
          <p:cNvPicPr>
            <a:picLocks noChangeAspect="1"/>
          </p:cNvPicPr>
          <p:nvPr/>
        </p:nvPicPr>
        <p:blipFill>
          <a:blip r:embed="rId2"/>
          <a:stretch>
            <a:fillRect/>
          </a:stretch>
        </p:blipFill>
        <p:spPr>
          <a:xfrm>
            <a:off x="294434" y="713065"/>
            <a:ext cx="5511694" cy="1132067"/>
          </a:xfrm>
          <a:prstGeom prst="rect">
            <a:avLst/>
          </a:prstGeom>
        </p:spPr>
      </p:pic>
      <p:pic>
        <p:nvPicPr>
          <p:cNvPr id="12" name="Picture 11">
            <a:extLst>
              <a:ext uri="{FF2B5EF4-FFF2-40B4-BE49-F238E27FC236}">
                <a16:creationId xmlns:a16="http://schemas.microsoft.com/office/drawing/2014/main" id="{225F73D9-5312-4726-9D58-F9AFA0C1F354}"/>
              </a:ext>
            </a:extLst>
          </p:cNvPr>
          <p:cNvPicPr>
            <a:picLocks noChangeAspect="1"/>
          </p:cNvPicPr>
          <p:nvPr/>
        </p:nvPicPr>
        <p:blipFill>
          <a:blip r:embed="rId3"/>
          <a:stretch>
            <a:fillRect/>
          </a:stretch>
        </p:blipFill>
        <p:spPr>
          <a:xfrm>
            <a:off x="5948162" y="716341"/>
            <a:ext cx="2753208" cy="1128791"/>
          </a:xfrm>
          <a:prstGeom prst="rect">
            <a:avLst/>
          </a:prstGeom>
        </p:spPr>
      </p:pic>
      <p:pic>
        <p:nvPicPr>
          <p:cNvPr id="15" name="Picture 14">
            <a:extLst>
              <a:ext uri="{FF2B5EF4-FFF2-40B4-BE49-F238E27FC236}">
                <a16:creationId xmlns:a16="http://schemas.microsoft.com/office/drawing/2014/main" id="{9519B445-1E9F-4DC6-9809-9A0E62445D5E}"/>
              </a:ext>
            </a:extLst>
          </p:cNvPr>
          <p:cNvPicPr>
            <a:picLocks noChangeAspect="1"/>
          </p:cNvPicPr>
          <p:nvPr/>
        </p:nvPicPr>
        <p:blipFill>
          <a:blip r:embed="rId4"/>
          <a:stretch>
            <a:fillRect/>
          </a:stretch>
        </p:blipFill>
        <p:spPr>
          <a:xfrm>
            <a:off x="1752600" y="1845132"/>
            <a:ext cx="4053528" cy="1091026"/>
          </a:xfrm>
          <a:prstGeom prst="rect">
            <a:avLst/>
          </a:prstGeom>
        </p:spPr>
      </p:pic>
      <p:pic>
        <p:nvPicPr>
          <p:cNvPr id="16" name="Picture 15">
            <a:extLst>
              <a:ext uri="{FF2B5EF4-FFF2-40B4-BE49-F238E27FC236}">
                <a16:creationId xmlns:a16="http://schemas.microsoft.com/office/drawing/2014/main" id="{671C2FCE-4EBF-4414-BEDC-9808B6F756CB}"/>
              </a:ext>
            </a:extLst>
          </p:cNvPr>
          <p:cNvPicPr>
            <a:picLocks noChangeAspect="1"/>
          </p:cNvPicPr>
          <p:nvPr/>
        </p:nvPicPr>
        <p:blipFill>
          <a:blip r:embed="rId5"/>
          <a:stretch>
            <a:fillRect/>
          </a:stretch>
        </p:blipFill>
        <p:spPr>
          <a:xfrm>
            <a:off x="294434" y="3163308"/>
            <a:ext cx="3018545" cy="1809834"/>
          </a:xfrm>
          <a:prstGeom prst="rect">
            <a:avLst/>
          </a:prstGeom>
        </p:spPr>
      </p:pic>
      <p:sp>
        <p:nvSpPr>
          <p:cNvPr id="11" name="Footer Placeholder 2">
            <a:extLst>
              <a:ext uri="{FF2B5EF4-FFF2-40B4-BE49-F238E27FC236}">
                <a16:creationId xmlns:a16="http://schemas.microsoft.com/office/drawing/2014/main" id="{E46958F0-80F1-4C1D-8C2A-620AD4448B6D}"/>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363832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6017-95E7-41A8-841A-87833D9B03CE}"/>
              </a:ext>
            </a:extLst>
          </p:cNvPr>
          <p:cNvSpPr>
            <a:spLocks noGrp="1"/>
          </p:cNvSpPr>
          <p:nvPr>
            <p:ph type="title"/>
          </p:nvPr>
        </p:nvSpPr>
        <p:spPr>
          <a:xfrm>
            <a:off x="628650" y="294482"/>
            <a:ext cx="7886700" cy="236934"/>
          </a:xfrm>
        </p:spPr>
        <p:txBody>
          <a:bodyPr>
            <a:normAutofit fontScale="90000"/>
          </a:bodyPr>
          <a:lstStyle/>
          <a:p>
            <a:r>
              <a:rPr lang="en-ZA" b="1" dirty="0"/>
              <a:t>Recommendations:  What should be done? 				</a:t>
            </a:r>
            <a:r>
              <a:rPr lang="en-ZA" sz="1100" b="1" dirty="0"/>
              <a:t>Part 1</a:t>
            </a:r>
            <a:endParaRPr lang="en-ZA" b="1" dirty="0"/>
          </a:p>
        </p:txBody>
      </p:sp>
      <p:sp>
        <p:nvSpPr>
          <p:cNvPr id="3" name="Content Placeholder 2">
            <a:extLst>
              <a:ext uri="{FF2B5EF4-FFF2-40B4-BE49-F238E27FC236}">
                <a16:creationId xmlns:a16="http://schemas.microsoft.com/office/drawing/2014/main" id="{46B6406F-16B4-4A56-950B-3F6929383601}"/>
              </a:ext>
            </a:extLst>
          </p:cNvPr>
          <p:cNvSpPr>
            <a:spLocks noGrp="1"/>
          </p:cNvSpPr>
          <p:nvPr>
            <p:ph idx="1"/>
          </p:nvPr>
        </p:nvSpPr>
        <p:spPr>
          <a:xfrm>
            <a:off x="216806" y="531416"/>
            <a:ext cx="8762093" cy="4205684"/>
          </a:xfrm>
        </p:spPr>
        <p:txBody>
          <a:bodyPr>
            <a:normAutofit/>
          </a:bodyPr>
          <a:lstStyle/>
          <a:p>
            <a:r>
              <a:rPr lang="en-ZA" sz="2000" dirty="0"/>
              <a:t>Maintain 9 entry points for over border flights &amp; publish such decision </a:t>
            </a:r>
          </a:p>
          <a:p>
            <a:r>
              <a:rPr lang="en-US" sz="2000" dirty="0"/>
              <a:t>If XaiXai airport is built, add it to the entry points</a:t>
            </a:r>
            <a:endParaRPr lang="en-ZA" sz="2000" dirty="0"/>
          </a:p>
          <a:p>
            <a:r>
              <a:rPr lang="en-ZA" sz="2000" dirty="0"/>
              <a:t>Actively encourage more airlines (especially Mozambique airlines) to operate over-border services (increase level of competition in frequency of service and prices) </a:t>
            </a:r>
          </a:p>
          <a:p>
            <a:r>
              <a:rPr lang="en-US" sz="2000" dirty="0"/>
              <a:t>Possible examples: </a:t>
            </a:r>
          </a:p>
          <a:p>
            <a:pPr lvl="1"/>
            <a:r>
              <a:rPr lang="en-US" sz="2000" dirty="0"/>
              <a:t>Connections of Mozambique to Kruger National Park (Nelspruit?)</a:t>
            </a:r>
          </a:p>
          <a:p>
            <a:pPr lvl="1"/>
            <a:r>
              <a:rPr lang="en-US" sz="2000" dirty="0"/>
              <a:t>Connections to Swaziland Airport &amp; Livingstone (Zambia)</a:t>
            </a:r>
          </a:p>
          <a:p>
            <a:pPr lvl="1"/>
            <a:r>
              <a:rPr lang="en-US" sz="2000" dirty="0"/>
              <a:t>Direct links to Cape Town and Durban (in addition to Johannesburg)</a:t>
            </a:r>
            <a:endParaRPr lang="en-ZA" sz="2000" dirty="0"/>
          </a:p>
          <a:p>
            <a:pPr marL="0" indent="0">
              <a:buNone/>
            </a:pPr>
            <a:endParaRPr lang="en-ZA" sz="1700" dirty="0"/>
          </a:p>
          <a:p>
            <a:endParaRPr lang="en-ZA" dirty="0"/>
          </a:p>
          <a:p>
            <a:endParaRPr lang="en-ZA" dirty="0"/>
          </a:p>
        </p:txBody>
      </p:sp>
      <p:sp>
        <p:nvSpPr>
          <p:cNvPr id="8" name="Footer Placeholder 2">
            <a:extLst>
              <a:ext uri="{FF2B5EF4-FFF2-40B4-BE49-F238E27FC236}">
                <a16:creationId xmlns:a16="http://schemas.microsoft.com/office/drawing/2014/main" id="{438BA378-5FC8-4539-82DC-3383EAAE8577}"/>
              </a:ext>
            </a:extLst>
          </p:cNvPr>
          <p:cNvSpPr txBox="1">
            <a:spLocks/>
          </p:cNvSpPr>
          <p:nvPr/>
        </p:nvSpPr>
        <p:spPr>
          <a:xfrm>
            <a:off x="1981200" y="4804336"/>
            <a:ext cx="4292600" cy="33939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bg1"/>
                </a:solidFill>
              </a:rPr>
              <a:t>STTA - Study of the impact of closing six international/regional airports in Mozambique</a:t>
            </a:r>
          </a:p>
        </p:txBody>
      </p:sp>
    </p:spTree>
    <p:extLst>
      <p:ext uri="{BB962C8B-B14F-4D97-AF65-F5344CB8AC3E}">
        <p14:creationId xmlns:p14="http://schemas.microsoft.com/office/powerpoint/2010/main" val="2709297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8204-2061-4636-9B8C-13E0146426F2}"/>
              </a:ext>
            </a:extLst>
          </p:cNvPr>
          <p:cNvSpPr>
            <a:spLocks noGrp="1"/>
          </p:cNvSpPr>
          <p:nvPr>
            <p:ph type="title"/>
          </p:nvPr>
        </p:nvSpPr>
        <p:spPr>
          <a:xfrm>
            <a:off x="216052" y="134420"/>
            <a:ext cx="8711896" cy="461665"/>
          </a:xfrm>
        </p:spPr>
        <p:txBody>
          <a:bodyPr/>
          <a:lstStyle/>
          <a:p>
            <a:r>
              <a:rPr lang="en-ZA" b="1" dirty="0"/>
              <a:t>Recommendations:  What should be done? 				</a:t>
            </a:r>
            <a:r>
              <a:rPr lang="en-ZA" sz="1100" b="1" dirty="0"/>
              <a:t>Part 2</a:t>
            </a:r>
            <a:endParaRPr lang="en-ZA" dirty="0"/>
          </a:p>
        </p:txBody>
      </p:sp>
      <p:sp>
        <p:nvSpPr>
          <p:cNvPr id="3" name="Content Placeholder 2">
            <a:extLst>
              <a:ext uri="{FF2B5EF4-FFF2-40B4-BE49-F238E27FC236}">
                <a16:creationId xmlns:a16="http://schemas.microsoft.com/office/drawing/2014/main" id="{EDB7A213-B9C0-4FB0-8D74-294DC339B249}"/>
              </a:ext>
            </a:extLst>
          </p:cNvPr>
          <p:cNvSpPr>
            <a:spLocks noGrp="1"/>
          </p:cNvSpPr>
          <p:nvPr>
            <p:ph idx="1"/>
          </p:nvPr>
        </p:nvSpPr>
        <p:spPr>
          <a:xfrm>
            <a:off x="342900" y="610372"/>
            <a:ext cx="7772400" cy="4101328"/>
          </a:xfrm>
        </p:spPr>
        <p:txBody>
          <a:bodyPr/>
          <a:lstStyle/>
          <a:p>
            <a:r>
              <a:rPr lang="en-ZA" sz="2000" dirty="0"/>
              <a:t>Make Nacala navigable and encourage small airlines to start operations at Nacala </a:t>
            </a:r>
          </a:p>
          <a:p>
            <a:r>
              <a:rPr lang="en-US" sz="2000" dirty="0"/>
              <a:t>Support smaller airlines for essential links (like EU and USA programmes)</a:t>
            </a:r>
          </a:p>
          <a:p>
            <a:r>
              <a:rPr lang="en-US" sz="2000" dirty="0"/>
              <a:t>Concession smaller airports where possible, which will require recertification with greater rights if upgraded</a:t>
            </a:r>
            <a:endParaRPr lang="en-ZA" sz="2000" dirty="0"/>
          </a:p>
          <a:p>
            <a:r>
              <a:rPr lang="en-US" sz="2000" dirty="0"/>
              <a:t>L</a:t>
            </a:r>
            <a:r>
              <a:rPr lang="en-ZA" sz="2000" dirty="0"/>
              <a:t>eave the route scheduling decisions to the airlines, do not regulate how airlines should operate commercially </a:t>
            </a:r>
          </a:p>
          <a:p>
            <a:r>
              <a:rPr lang="en-ZA" sz="2000" dirty="0"/>
              <a:t>Encourage development of essential routes and tourism and business economic zones through tax incentives to match development objectives</a:t>
            </a:r>
          </a:p>
          <a:p>
            <a:endParaRPr lang="en-ZA" dirty="0"/>
          </a:p>
        </p:txBody>
      </p:sp>
      <p:sp>
        <p:nvSpPr>
          <p:cNvPr id="4" name="Date Placeholder 3">
            <a:extLst>
              <a:ext uri="{FF2B5EF4-FFF2-40B4-BE49-F238E27FC236}">
                <a16:creationId xmlns:a16="http://schemas.microsoft.com/office/drawing/2014/main" id="{33B2E5DF-93EB-4BA0-855E-824FA42E56D2}"/>
              </a:ext>
            </a:extLst>
          </p:cNvPr>
          <p:cNvSpPr>
            <a:spLocks noGrp="1"/>
          </p:cNvSpPr>
          <p:nvPr>
            <p:ph type="dt" sz="half" idx="10"/>
          </p:nvPr>
        </p:nvSpPr>
        <p:spPr/>
        <p:txBody>
          <a:bodyPr/>
          <a:lstStyle/>
          <a:p>
            <a:fld id="{360EC2CA-18A3-4A1B-9AA7-0F3078A56868}" type="datetime1">
              <a:rPr lang="en-ZA" smtClean="0"/>
              <a:t>2018/01/08</a:t>
            </a:fld>
            <a:endParaRPr lang="en-ZA" dirty="0"/>
          </a:p>
        </p:txBody>
      </p:sp>
      <p:sp>
        <p:nvSpPr>
          <p:cNvPr id="5" name="Footer Placeholder 4">
            <a:extLst>
              <a:ext uri="{FF2B5EF4-FFF2-40B4-BE49-F238E27FC236}">
                <a16:creationId xmlns:a16="http://schemas.microsoft.com/office/drawing/2014/main" id="{C977300A-564D-42B1-AD35-B225D66F9D43}"/>
              </a:ext>
            </a:extLst>
          </p:cNvPr>
          <p:cNvSpPr>
            <a:spLocks noGrp="1"/>
          </p:cNvSpPr>
          <p:nvPr>
            <p:ph type="ftr" sz="quarter" idx="11"/>
          </p:nvPr>
        </p:nvSpPr>
        <p:spPr>
          <a:xfrm>
            <a:off x="3124200" y="4788004"/>
            <a:ext cx="3975100" cy="338554"/>
          </a:xfrm>
        </p:spPr>
        <p:txBody>
          <a:bodyPr/>
          <a:lstStyle/>
          <a:p>
            <a:r>
              <a:rPr lang="en-US" sz="800" dirty="0">
                <a:solidFill>
                  <a:schemeClr val="bg1"/>
                </a:solidFill>
              </a:rPr>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BC751505-5237-4000-B900-F5C3A5387BE2}"/>
              </a:ext>
            </a:extLst>
          </p:cNvPr>
          <p:cNvSpPr>
            <a:spLocks noGrp="1"/>
          </p:cNvSpPr>
          <p:nvPr>
            <p:ph type="sldNum" sz="quarter" idx="12"/>
          </p:nvPr>
        </p:nvSpPr>
        <p:spPr/>
        <p:txBody>
          <a:bodyPr/>
          <a:lstStyle/>
          <a:p>
            <a:fld id="{78DC5AA7-E1A2-4F0C-AE9A-07AD4B76A7C7}" type="slidenum">
              <a:rPr lang="en-ZA" smtClean="0"/>
              <a:t>49</a:t>
            </a:fld>
            <a:endParaRPr lang="en-ZA" dirty="0"/>
          </a:p>
        </p:txBody>
      </p:sp>
    </p:spTree>
    <p:extLst>
      <p:ext uri="{BB962C8B-B14F-4D97-AF65-F5344CB8AC3E}">
        <p14:creationId xmlns:p14="http://schemas.microsoft.com/office/powerpoint/2010/main" val="2565892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718716"/>
            <a:ext cx="8839200" cy="4125923"/>
          </a:xfrm>
        </p:spPr>
        <p:txBody>
          <a:bodyPr>
            <a:normAutofit/>
          </a:bodyPr>
          <a:lstStyle/>
          <a:p>
            <a:pPr marL="342900" indent="-342900">
              <a:spcAft>
                <a:spcPts val="600"/>
              </a:spcAft>
              <a:buFont typeface="Arial" charset="0"/>
              <a:buChar char="•"/>
            </a:pPr>
            <a:endParaRPr lang="pt-BR" sz="1800" dirty="0">
              <a:solidFill>
                <a:schemeClr val="tx1"/>
              </a:solidFill>
            </a:endParaRPr>
          </a:p>
          <a:p>
            <a:pPr marL="342900" indent="-342900">
              <a:spcAft>
                <a:spcPts val="600"/>
              </a:spcAft>
              <a:buFont typeface="Arial" charset="0"/>
              <a:buChar char="•"/>
            </a:pPr>
            <a:endParaRPr lang="pt-BR" sz="1800" dirty="0">
              <a:solidFill>
                <a:schemeClr val="tx1"/>
              </a:solidFill>
            </a:endParaRPr>
          </a:p>
          <a:p>
            <a:pPr marL="0" indent="0">
              <a:spcAft>
                <a:spcPts val="600"/>
              </a:spcAft>
              <a:buNone/>
            </a:pPr>
            <a:endParaRPr lang="pt-BR" sz="1800" dirty="0">
              <a:solidFill>
                <a:schemeClr val="tx1"/>
              </a:solidFill>
            </a:endParaRPr>
          </a:p>
          <a:p>
            <a:pPr marL="342900" indent="-342900">
              <a:spcAft>
                <a:spcPts val="600"/>
              </a:spcAft>
              <a:buFont typeface="Arial" charset="0"/>
              <a:buChar char="•"/>
            </a:pPr>
            <a:endParaRPr lang="pt-BR" sz="1800" dirty="0">
              <a:solidFill>
                <a:schemeClr val="tx1"/>
              </a:solidFill>
            </a:endParaRPr>
          </a:p>
          <a:p>
            <a:pPr marL="0" indent="0">
              <a:spcAft>
                <a:spcPts val="600"/>
              </a:spcAft>
              <a:buNone/>
            </a:pPr>
            <a:endParaRPr lang="en-US" sz="1800" dirty="0">
              <a:solidFill>
                <a:schemeClr val="tx1"/>
              </a:solidFill>
            </a:endParaRP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29249"/>
            <a:ext cx="7772400" cy="461665"/>
          </a:xfrm>
        </p:spPr>
        <p:txBody>
          <a:bodyPr/>
          <a:lstStyle/>
          <a:p>
            <a:r>
              <a:rPr lang="en-ZA" b="1" dirty="0"/>
              <a:t>Proposed ‘Hub’ Airport Strategy</a:t>
            </a:r>
            <a:r>
              <a:rPr lang="en-US" dirty="0"/>
              <a:t>  </a:t>
            </a:r>
          </a:p>
        </p:txBody>
      </p:sp>
      <p:graphicFrame>
        <p:nvGraphicFramePr>
          <p:cNvPr id="4" name="Table 3">
            <a:extLst>
              <a:ext uri="{FF2B5EF4-FFF2-40B4-BE49-F238E27FC236}">
                <a16:creationId xmlns:a16="http://schemas.microsoft.com/office/drawing/2014/main" id="{E7CD1097-8B3E-4360-94DC-74F576D6024D}"/>
              </a:ext>
            </a:extLst>
          </p:cNvPr>
          <p:cNvGraphicFramePr>
            <a:graphicFrameLocks noGrp="1"/>
          </p:cNvGraphicFramePr>
          <p:nvPr>
            <p:extLst>
              <p:ext uri="{D42A27DB-BD31-4B8C-83A1-F6EECF244321}">
                <p14:modId xmlns:p14="http://schemas.microsoft.com/office/powerpoint/2010/main" val="3494509177"/>
              </p:ext>
            </p:extLst>
          </p:nvPr>
        </p:nvGraphicFramePr>
        <p:xfrm>
          <a:off x="946785" y="1164842"/>
          <a:ext cx="6978016" cy="3228467"/>
        </p:xfrm>
        <a:graphic>
          <a:graphicData uri="http://schemas.openxmlformats.org/drawingml/2006/table">
            <a:tbl>
              <a:tblPr firstRow="1" firstCol="1" bandRow="1">
                <a:tableStyleId>{5C22544A-7EE6-4342-B048-85BDC9FD1C3A}</a:tableStyleId>
              </a:tblPr>
              <a:tblGrid>
                <a:gridCol w="1909228">
                  <a:extLst>
                    <a:ext uri="{9D8B030D-6E8A-4147-A177-3AD203B41FA5}">
                      <a16:colId xmlns:a16="http://schemas.microsoft.com/office/drawing/2014/main" val="1708149832"/>
                    </a:ext>
                  </a:extLst>
                </a:gridCol>
                <a:gridCol w="1689596">
                  <a:extLst>
                    <a:ext uri="{9D8B030D-6E8A-4147-A177-3AD203B41FA5}">
                      <a16:colId xmlns:a16="http://schemas.microsoft.com/office/drawing/2014/main" val="3776385895"/>
                    </a:ext>
                  </a:extLst>
                </a:gridCol>
                <a:gridCol w="1689596">
                  <a:extLst>
                    <a:ext uri="{9D8B030D-6E8A-4147-A177-3AD203B41FA5}">
                      <a16:colId xmlns:a16="http://schemas.microsoft.com/office/drawing/2014/main" val="3566250701"/>
                    </a:ext>
                  </a:extLst>
                </a:gridCol>
                <a:gridCol w="1689596">
                  <a:extLst>
                    <a:ext uri="{9D8B030D-6E8A-4147-A177-3AD203B41FA5}">
                      <a16:colId xmlns:a16="http://schemas.microsoft.com/office/drawing/2014/main" val="787362576"/>
                    </a:ext>
                  </a:extLst>
                </a:gridCol>
              </a:tblGrid>
              <a:tr h="553247">
                <a:tc>
                  <a:txBody>
                    <a:bodyPr/>
                    <a:lstStyle/>
                    <a:p>
                      <a:pPr>
                        <a:lnSpc>
                          <a:spcPct val="107000"/>
                        </a:lnSpc>
                        <a:spcAft>
                          <a:spcPts val="0"/>
                        </a:spcAft>
                      </a:pPr>
                      <a:r>
                        <a:rPr lang="en-ZA" sz="1800" dirty="0">
                          <a:effectLst/>
                        </a:rPr>
                        <a:t>Proposed hub airport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Nacala airport (North)</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Beira airport (Central)</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Maputo airport (South)</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8323472"/>
                  </a:ext>
                </a:extLst>
              </a:tr>
              <a:tr h="1095654">
                <a:tc>
                  <a:txBody>
                    <a:bodyPr/>
                    <a:lstStyle/>
                    <a:p>
                      <a:pPr>
                        <a:lnSpc>
                          <a:spcPct val="107000"/>
                        </a:lnSpc>
                        <a:spcAft>
                          <a:spcPts val="0"/>
                        </a:spcAft>
                      </a:pPr>
                      <a:r>
                        <a:rPr lang="en-ZA" sz="1800" dirty="0">
                          <a:effectLst/>
                        </a:rPr>
                        <a:t>Spoke airport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Nampula</a:t>
                      </a:r>
                    </a:p>
                    <a:p>
                      <a:pPr>
                        <a:lnSpc>
                          <a:spcPct val="107000"/>
                        </a:lnSpc>
                        <a:spcAft>
                          <a:spcPts val="0"/>
                        </a:spcAft>
                      </a:pPr>
                      <a:r>
                        <a:rPr lang="en-ZA" sz="1800" dirty="0">
                          <a:effectLst/>
                        </a:rPr>
                        <a:t>Pemba</a:t>
                      </a:r>
                    </a:p>
                    <a:p>
                      <a:pPr>
                        <a:lnSpc>
                          <a:spcPct val="107000"/>
                        </a:lnSpc>
                        <a:spcAft>
                          <a:spcPts val="0"/>
                        </a:spcAft>
                      </a:pPr>
                      <a:r>
                        <a:rPr lang="en-ZA" sz="1800" dirty="0">
                          <a:effectLst/>
                        </a:rPr>
                        <a:t>Linchinga</a:t>
                      </a:r>
                    </a:p>
                    <a:p>
                      <a:pPr>
                        <a:lnSpc>
                          <a:spcPct val="107000"/>
                        </a:lnSpc>
                        <a:spcAft>
                          <a:spcPts val="0"/>
                        </a:spcAft>
                      </a:pPr>
                      <a:r>
                        <a:rPr lang="en-ZA" sz="1800" dirty="0">
                          <a:effectLst/>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Tete, </a:t>
                      </a:r>
                    </a:p>
                    <a:p>
                      <a:pPr>
                        <a:lnSpc>
                          <a:spcPct val="107000"/>
                        </a:lnSpc>
                        <a:spcAft>
                          <a:spcPts val="0"/>
                        </a:spcAft>
                      </a:pPr>
                      <a:r>
                        <a:rPr lang="en-ZA" sz="1800" dirty="0">
                          <a:effectLst/>
                        </a:rPr>
                        <a:t>Quelimane</a:t>
                      </a:r>
                    </a:p>
                    <a:p>
                      <a:pPr>
                        <a:lnSpc>
                          <a:spcPct val="107000"/>
                        </a:lnSpc>
                        <a:spcAft>
                          <a:spcPts val="0"/>
                        </a:spcAft>
                      </a:pPr>
                      <a:r>
                        <a:rPr lang="en-ZA" sz="1800" dirty="0">
                          <a:effectLst/>
                        </a:rPr>
                        <a:t>Chimoio</a:t>
                      </a:r>
                    </a:p>
                    <a:p>
                      <a:pPr>
                        <a:lnSpc>
                          <a:spcPct val="107000"/>
                        </a:lnSpc>
                        <a:spcAft>
                          <a:spcPts val="0"/>
                        </a:spcAft>
                      </a:pPr>
                      <a:r>
                        <a:rPr lang="en-ZA" sz="1800" dirty="0">
                          <a:effectLst/>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Vilanculos</a:t>
                      </a:r>
                    </a:p>
                    <a:p>
                      <a:pPr>
                        <a:lnSpc>
                          <a:spcPct val="107000"/>
                        </a:lnSpc>
                        <a:spcAft>
                          <a:spcPts val="0"/>
                        </a:spcAft>
                      </a:pPr>
                      <a:r>
                        <a:rPr lang="en-ZA" sz="1800" dirty="0">
                          <a:effectLst/>
                        </a:rPr>
                        <a:t>Inhambane</a:t>
                      </a:r>
                    </a:p>
                    <a:p>
                      <a:pPr>
                        <a:lnSpc>
                          <a:spcPct val="107000"/>
                        </a:lnSpc>
                        <a:spcAft>
                          <a:spcPts val="0"/>
                        </a:spcAft>
                      </a:pPr>
                      <a:r>
                        <a:rPr lang="en-ZA" sz="1800" dirty="0">
                          <a:effectLst/>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4946096"/>
                  </a:ext>
                </a:extLst>
              </a:tr>
              <a:tr h="836744">
                <a:tc>
                  <a:txBody>
                    <a:bodyPr/>
                    <a:lstStyle/>
                    <a:p>
                      <a:pPr>
                        <a:lnSpc>
                          <a:spcPct val="107000"/>
                        </a:lnSpc>
                        <a:spcAft>
                          <a:spcPts val="0"/>
                        </a:spcAft>
                      </a:pPr>
                      <a:r>
                        <a:rPr lang="en-ZA" sz="1800" dirty="0">
                          <a:effectLst/>
                        </a:rPr>
                        <a:t>Spoke airstrip</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Mocímboa da Praia</a:t>
                      </a:r>
                    </a:p>
                    <a:p>
                      <a:pPr>
                        <a:lnSpc>
                          <a:spcPct val="107000"/>
                        </a:lnSpc>
                        <a:spcAft>
                          <a:spcPts val="0"/>
                        </a:spcAft>
                      </a:pPr>
                      <a:r>
                        <a:rPr lang="en-ZA" sz="1800" dirty="0">
                          <a:effectLst/>
                        </a:rPr>
                        <a:t>Angoche and </a:t>
                      </a:r>
                    </a:p>
                    <a:p>
                      <a:pPr>
                        <a:lnSpc>
                          <a:spcPct val="107000"/>
                        </a:lnSpc>
                        <a:spcAft>
                          <a:spcPts val="0"/>
                        </a:spcAft>
                      </a:pPr>
                      <a:r>
                        <a:rPr lang="en-ZA" sz="1800" dirty="0">
                          <a:effectLst/>
                        </a:rPr>
                        <a:t>Lumbo</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Songo and </a:t>
                      </a:r>
                    </a:p>
                    <a:p>
                      <a:pPr>
                        <a:lnSpc>
                          <a:spcPct val="107000"/>
                        </a:lnSpc>
                        <a:spcAft>
                          <a:spcPts val="0"/>
                        </a:spcAft>
                      </a:pPr>
                      <a:r>
                        <a:rPr lang="en-ZA" sz="1800" dirty="0">
                          <a:effectLst/>
                        </a:rPr>
                        <a:t>Ulongué</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ZA" sz="1800" dirty="0">
                          <a:effectLst/>
                        </a:rPr>
                        <a:t>Inhaca</a:t>
                      </a:r>
                    </a:p>
                    <a:p>
                      <a:pPr>
                        <a:lnSpc>
                          <a:spcPct val="107000"/>
                        </a:lnSpc>
                        <a:spcAft>
                          <a:spcPts val="0"/>
                        </a:spcAft>
                      </a:pPr>
                      <a:r>
                        <a:rPr lang="en-ZA" sz="1800" dirty="0">
                          <a:effectLst/>
                        </a:rPr>
                        <a:t>Bilene and </a:t>
                      </a:r>
                    </a:p>
                    <a:p>
                      <a:pPr>
                        <a:lnSpc>
                          <a:spcPct val="107000"/>
                        </a:lnSpc>
                        <a:spcAft>
                          <a:spcPts val="0"/>
                        </a:spcAft>
                      </a:pPr>
                      <a:r>
                        <a:rPr lang="en-ZA" sz="1800" dirty="0">
                          <a:effectLst/>
                        </a:rPr>
                        <a:t>Ponta de Ouro</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3598654"/>
                  </a:ext>
                </a:extLst>
              </a:tr>
            </a:tbl>
          </a:graphicData>
        </a:graphic>
      </p:graphicFrame>
      <p:sp>
        <p:nvSpPr>
          <p:cNvPr id="7" name="Footer Placeholder 2">
            <a:extLst>
              <a:ext uri="{FF2B5EF4-FFF2-40B4-BE49-F238E27FC236}">
                <a16:creationId xmlns:a16="http://schemas.microsoft.com/office/drawing/2014/main" id="{5C5B4824-B830-48A2-A307-4F0CD09D0C2B}"/>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940153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251670" y="804194"/>
            <a:ext cx="8739930" cy="4228051"/>
          </a:xfrm>
        </p:spPr>
        <p:txBody>
          <a:bodyPr>
            <a:normAutofit/>
          </a:bodyPr>
          <a:lstStyle/>
          <a:p>
            <a:endParaRPr lang="pt-BR" sz="1800" dirty="0">
              <a:solidFill>
                <a:schemeClr val="tx1"/>
              </a:solidFill>
            </a:endParaRPr>
          </a:p>
        </p:txBody>
      </p:sp>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768436"/>
            <a:ext cx="4470400" cy="338554"/>
          </a:xfrm>
        </p:spPr>
        <p:txBody>
          <a:bodyPr/>
          <a:lstStyle/>
          <a:p>
            <a:r>
              <a:rPr lang="en-US" sz="800" dirty="0">
                <a:solidFill>
                  <a:schemeClr val="bg1"/>
                </a:solidFill>
              </a:rPr>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50</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dirty="0"/>
              <a:t>Back-up Slides</a:t>
            </a:r>
            <a:endParaRPr lang="pt-PT" dirty="0"/>
          </a:p>
        </p:txBody>
      </p:sp>
    </p:spTree>
    <p:extLst>
      <p:ext uri="{BB962C8B-B14F-4D97-AF65-F5344CB8AC3E}">
        <p14:creationId xmlns:p14="http://schemas.microsoft.com/office/powerpoint/2010/main" val="561483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51</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ZA" b="1" dirty="0"/>
              <a:t>LAM - Aircraft and Seat Capacity expansion</a:t>
            </a:r>
            <a:endParaRPr lang="pt-PT" dirty="0"/>
          </a:p>
        </p:txBody>
      </p:sp>
      <p:pic>
        <p:nvPicPr>
          <p:cNvPr id="12" name="Content Placeholder 11">
            <a:extLst>
              <a:ext uri="{FF2B5EF4-FFF2-40B4-BE49-F238E27FC236}">
                <a16:creationId xmlns:a16="http://schemas.microsoft.com/office/drawing/2014/main" id="{898CF0F3-EBC7-44FA-9A3B-DFC8ED7A02BF}"/>
              </a:ext>
            </a:extLst>
          </p:cNvPr>
          <p:cNvPicPr>
            <a:picLocks noGrp="1" noChangeAspect="1"/>
          </p:cNvPicPr>
          <p:nvPr>
            <p:ph idx="1"/>
          </p:nvPr>
        </p:nvPicPr>
        <p:blipFill>
          <a:blip r:embed="rId2"/>
          <a:stretch>
            <a:fillRect/>
          </a:stretch>
        </p:blipFill>
        <p:spPr>
          <a:xfrm>
            <a:off x="1354913" y="878203"/>
            <a:ext cx="5790351" cy="3414397"/>
          </a:xfrm>
          <a:prstGeom prst="rect">
            <a:avLst/>
          </a:prstGeom>
        </p:spPr>
      </p:pic>
    </p:spTree>
    <p:extLst>
      <p:ext uri="{BB962C8B-B14F-4D97-AF65-F5344CB8AC3E}">
        <p14:creationId xmlns:p14="http://schemas.microsoft.com/office/powerpoint/2010/main" val="3804222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52</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dirty="0"/>
              <a:t>Airports Compared JNB CPT MPM</a:t>
            </a:r>
            <a:endParaRPr lang="pt-PT" dirty="0"/>
          </a:p>
        </p:txBody>
      </p:sp>
      <p:pic>
        <p:nvPicPr>
          <p:cNvPr id="10" name="Content Placeholder 9">
            <a:extLst>
              <a:ext uri="{FF2B5EF4-FFF2-40B4-BE49-F238E27FC236}">
                <a16:creationId xmlns:a16="http://schemas.microsoft.com/office/drawing/2014/main" id="{F584573D-8159-47E9-B6A6-D1847066A501}"/>
              </a:ext>
            </a:extLst>
          </p:cNvPr>
          <p:cNvPicPr>
            <a:picLocks noGrp="1" noChangeAspect="1"/>
          </p:cNvPicPr>
          <p:nvPr>
            <p:ph idx="1"/>
          </p:nvPr>
        </p:nvPicPr>
        <p:blipFill>
          <a:blip r:embed="rId2"/>
          <a:stretch>
            <a:fillRect/>
          </a:stretch>
        </p:blipFill>
        <p:spPr>
          <a:xfrm>
            <a:off x="293803" y="1067850"/>
            <a:ext cx="4878438" cy="1091150"/>
          </a:xfrm>
          <a:prstGeom prst="rect">
            <a:avLst/>
          </a:prstGeom>
        </p:spPr>
      </p:pic>
      <p:sp>
        <p:nvSpPr>
          <p:cNvPr id="12" name="TextBox 11">
            <a:extLst>
              <a:ext uri="{FF2B5EF4-FFF2-40B4-BE49-F238E27FC236}">
                <a16:creationId xmlns:a16="http://schemas.microsoft.com/office/drawing/2014/main" id="{DE0BA054-14BC-46C4-BC08-158E5A09FCE6}"/>
              </a:ext>
            </a:extLst>
          </p:cNvPr>
          <p:cNvSpPr txBox="1"/>
          <p:nvPr/>
        </p:nvSpPr>
        <p:spPr>
          <a:xfrm>
            <a:off x="5198913" y="157586"/>
            <a:ext cx="3230372" cy="338554"/>
          </a:xfrm>
          <a:prstGeom prst="rect">
            <a:avLst/>
          </a:prstGeom>
          <a:noFill/>
        </p:spPr>
        <p:txBody>
          <a:bodyPr wrap="none" rtlCol="0">
            <a:spAutoFit/>
          </a:bodyPr>
          <a:lstStyle/>
          <a:p>
            <a:r>
              <a:rPr lang="en-US" sz="1600" dirty="0"/>
              <a:t>Airline and Destination Connectivity</a:t>
            </a:r>
            <a:endParaRPr lang="en-ZA" sz="1600" dirty="0"/>
          </a:p>
        </p:txBody>
      </p:sp>
      <p:pic>
        <p:nvPicPr>
          <p:cNvPr id="13" name="Picture 12">
            <a:extLst>
              <a:ext uri="{FF2B5EF4-FFF2-40B4-BE49-F238E27FC236}">
                <a16:creationId xmlns:a16="http://schemas.microsoft.com/office/drawing/2014/main" id="{03183245-1C9D-4BFD-BE1F-4409828A8E25}"/>
              </a:ext>
            </a:extLst>
          </p:cNvPr>
          <p:cNvPicPr>
            <a:picLocks noChangeAspect="1"/>
          </p:cNvPicPr>
          <p:nvPr/>
        </p:nvPicPr>
        <p:blipFill>
          <a:blip r:embed="rId3"/>
          <a:stretch>
            <a:fillRect/>
          </a:stretch>
        </p:blipFill>
        <p:spPr>
          <a:xfrm>
            <a:off x="5313643" y="580021"/>
            <a:ext cx="3153742" cy="4353354"/>
          </a:xfrm>
          <a:prstGeom prst="rect">
            <a:avLst/>
          </a:prstGeom>
          <a:ln>
            <a:solidFill>
              <a:schemeClr val="tx1"/>
            </a:solidFill>
          </a:ln>
        </p:spPr>
      </p:pic>
    </p:spTree>
    <p:extLst>
      <p:ext uri="{BB962C8B-B14F-4D97-AF65-F5344CB8AC3E}">
        <p14:creationId xmlns:p14="http://schemas.microsoft.com/office/powerpoint/2010/main" val="226560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p:txBody>
          <a:bodyPr/>
          <a:lstStyle/>
          <a:p>
            <a:r>
              <a:rPr lang="en-US" dirty="0"/>
              <a:t>FOOTER GOES HERE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53</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251400"/>
            <a:ext cx="8120831" cy="461665"/>
          </a:xfrm>
        </p:spPr>
        <p:txBody>
          <a:bodyPr/>
          <a:lstStyle/>
          <a:p>
            <a:r>
              <a:rPr lang="en-US" dirty="0"/>
              <a:t>International Airports in the Region</a:t>
            </a:r>
            <a:endParaRPr lang="pt-PT" dirty="0"/>
          </a:p>
        </p:txBody>
      </p:sp>
      <p:sp>
        <p:nvSpPr>
          <p:cNvPr id="20" name="TextBox 19">
            <a:extLst>
              <a:ext uri="{FF2B5EF4-FFF2-40B4-BE49-F238E27FC236}">
                <a16:creationId xmlns:a16="http://schemas.microsoft.com/office/drawing/2014/main" id="{0B4DC591-B900-4814-8F6B-279C4AEB25F2}"/>
              </a:ext>
            </a:extLst>
          </p:cNvPr>
          <p:cNvSpPr txBox="1"/>
          <p:nvPr/>
        </p:nvSpPr>
        <p:spPr>
          <a:xfrm>
            <a:off x="4018786" y="775097"/>
            <a:ext cx="4475071" cy="369332"/>
          </a:xfrm>
          <a:prstGeom prst="rect">
            <a:avLst/>
          </a:prstGeom>
          <a:noFill/>
        </p:spPr>
        <p:txBody>
          <a:bodyPr wrap="none" rtlCol="0">
            <a:spAutoFit/>
          </a:bodyPr>
          <a:lstStyle/>
          <a:p>
            <a:r>
              <a:rPr lang="en-US" dirty="0"/>
              <a:t>Details of International Airports in the Region</a:t>
            </a:r>
            <a:endParaRPr lang="en-ZA" dirty="0"/>
          </a:p>
        </p:txBody>
      </p:sp>
      <p:pic>
        <p:nvPicPr>
          <p:cNvPr id="2" name="Picture 1">
            <a:extLst>
              <a:ext uri="{FF2B5EF4-FFF2-40B4-BE49-F238E27FC236}">
                <a16:creationId xmlns:a16="http://schemas.microsoft.com/office/drawing/2014/main" id="{079D7E7E-07EA-4C96-8D0B-56D554AA7206}"/>
              </a:ext>
            </a:extLst>
          </p:cNvPr>
          <p:cNvPicPr>
            <a:picLocks noChangeAspect="1"/>
          </p:cNvPicPr>
          <p:nvPr/>
        </p:nvPicPr>
        <p:blipFill>
          <a:blip r:embed="rId2"/>
          <a:stretch>
            <a:fillRect/>
          </a:stretch>
        </p:blipFill>
        <p:spPr>
          <a:xfrm>
            <a:off x="441958" y="1206461"/>
            <a:ext cx="2467098" cy="3558600"/>
          </a:xfrm>
          <a:prstGeom prst="rect">
            <a:avLst/>
          </a:prstGeom>
        </p:spPr>
      </p:pic>
      <p:pic>
        <p:nvPicPr>
          <p:cNvPr id="12" name="Picture 11">
            <a:extLst>
              <a:ext uri="{FF2B5EF4-FFF2-40B4-BE49-F238E27FC236}">
                <a16:creationId xmlns:a16="http://schemas.microsoft.com/office/drawing/2014/main" id="{8FD578DC-2566-4B1A-9B08-1DD3A71919DB}"/>
              </a:ext>
            </a:extLst>
          </p:cNvPr>
          <p:cNvPicPr>
            <a:picLocks noChangeAspect="1"/>
          </p:cNvPicPr>
          <p:nvPr/>
        </p:nvPicPr>
        <p:blipFill>
          <a:blip r:embed="rId3"/>
          <a:stretch>
            <a:fillRect/>
          </a:stretch>
        </p:blipFill>
        <p:spPr>
          <a:xfrm>
            <a:off x="3090944" y="1190537"/>
            <a:ext cx="2874339" cy="3803169"/>
          </a:xfrm>
          <a:prstGeom prst="rect">
            <a:avLst/>
          </a:prstGeom>
          <a:ln>
            <a:solidFill>
              <a:schemeClr val="tx1"/>
            </a:solidFill>
          </a:ln>
        </p:spPr>
      </p:pic>
      <p:pic>
        <p:nvPicPr>
          <p:cNvPr id="13" name="Picture 12">
            <a:extLst>
              <a:ext uri="{FF2B5EF4-FFF2-40B4-BE49-F238E27FC236}">
                <a16:creationId xmlns:a16="http://schemas.microsoft.com/office/drawing/2014/main" id="{B84E0A29-4AB5-4271-AA74-DEC2C09A242C}"/>
              </a:ext>
            </a:extLst>
          </p:cNvPr>
          <p:cNvPicPr>
            <a:picLocks noChangeAspect="1"/>
          </p:cNvPicPr>
          <p:nvPr/>
        </p:nvPicPr>
        <p:blipFill>
          <a:blip r:embed="rId4"/>
          <a:stretch>
            <a:fillRect/>
          </a:stretch>
        </p:blipFill>
        <p:spPr>
          <a:xfrm>
            <a:off x="6053056" y="1206460"/>
            <a:ext cx="2858312" cy="3787245"/>
          </a:xfrm>
          <a:prstGeom prst="rect">
            <a:avLst/>
          </a:prstGeom>
          <a:ln>
            <a:solidFill>
              <a:schemeClr val="tx1"/>
            </a:solidFill>
          </a:ln>
        </p:spPr>
      </p:pic>
    </p:spTree>
    <p:extLst>
      <p:ext uri="{BB962C8B-B14F-4D97-AF65-F5344CB8AC3E}">
        <p14:creationId xmlns:p14="http://schemas.microsoft.com/office/powerpoint/2010/main" val="2178709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54</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143153"/>
            <a:ext cx="8120831" cy="461665"/>
          </a:xfrm>
        </p:spPr>
        <p:txBody>
          <a:bodyPr/>
          <a:lstStyle/>
          <a:p>
            <a:r>
              <a:rPr lang="en-US" dirty="0"/>
              <a:t>Proposed Routes to motivate AdM's Proposal</a:t>
            </a:r>
            <a:endParaRPr lang="pt-PT" dirty="0"/>
          </a:p>
        </p:txBody>
      </p:sp>
      <p:pic>
        <p:nvPicPr>
          <p:cNvPr id="2" name="Picture 1">
            <a:extLst>
              <a:ext uri="{FF2B5EF4-FFF2-40B4-BE49-F238E27FC236}">
                <a16:creationId xmlns:a16="http://schemas.microsoft.com/office/drawing/2014/main" id="{D1F371B0-F020-4263-9AB2-A289B5630D2A}"/>
              </a:ext>
            </a:extLst>
          </p:cNvPr>
          <p:cNvPicPr>
            <a:picLocks noChangeAspect="1"/>
          </p:cNvPicPr>
          <p:nvPr/>
        </p:nvPicPr>
        <p:blipFill>
          <a:blip r:embed="rId2"/>
          <a:stretch>
            <a:fillRect/>
          </a:stretch>
        </p:blipFill>
        <p:spPr>
          <a:xfrm>
            <a:off x="1142353" y="765444"/>
            <a:ext cx="5995047" cy="4147702"/>
          </a:xfrm>
          <a:prstGeom prst="rect">
            <a:avLst/>
          </a:prstGeom>
        </p:spPr>
      </p:pic>
    </p:spTree>
    <p:extLst>
      <p:ext uri="{BB962C8B-B14F-4D97-AF65-F5344CB8AC3E}">
        <p14:creationId xmlns:p14="http://schemas.microsoft.com/office/powerpoint/2010/main" val="3221667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822387-83F0-4D0E-88DB-FF326B614CC8}"/>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AF61FF0E-98EF-46FE-8CF8-888A42801672}"/>
              </a:ext>
            </a:extLst>
          </p:cNvPr>
          <p:cNvSpPr>
            <a:spLocks noGrp="1"/>
          </p:cNvSpPr>
          <p:nvPr>
            <p:ph type="ftr" sz="quarter" idx="3"/>
          </p:nvPr>
        </p:nvSpPr>
        <p:spPr>
          <a:xfrm>
            <a:off x="3124200" y="4768436"/>
            <a:ext cx="4165600" cy="338554"/>
          </a:xfrm>
        </p:spPr>
        <p:txBody>
          <a:bodyPr/>
          <a:lstStyle/>
          <a:p>
            <a:r>
              <a:rPr lang="en-US" sz="800" dirty="0">
                <a:solidFill>
                  <a:schemeClr val="bg1"/>
                </a:solidFill>
              </a:rPr>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55</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35957"/>
            <a:ext cx="8120831" cy="677108"/>
          </a:xfrm>
        </p:spPr>
        <p:txBody>
          <a:bodyPr/>
          <a:lstStyle/>
          <a:p>
            <a:r>
              <a:rPr lang="en-ZA" b="1" dirty="0"/>
              <a:t>Comparison of the two airline route network systems </a:t>
            </a:r>
            <a:r>
              <a:rPr lang="en-ZA" sz="1400" b="1" dirty="0"/>
              <a:t>Part 2</a:t>
            </a:r>
            <a:endParaRPr lang="pt-PT" dirty="0"/>
          </a:p>
        </p:txBody>
      </p:sp>
      <p:pic>
        <p:nvPicPr>
          <p:cNvPr id="7" name="Content Placeholder 6">
            <a:extLst>
              <a:ext uri="{FF2B5EF4-FFF2-40B4-BE49-F238E27FC236}">
                <a16:creationId xmlns:a16="http://schemas.microsoft.com/office/drawing/2014/main" id="{24ECD052-72AE-4355-B8A5-26ABBEFD7867}"/>
              </a:ext>
            </a:extLst>
          </p:cNvPr>
          <p:cNvPicPr>
            <a:picLocks noGrp="1" noChangeAspect="1"/>
          </p:cNvPicPr>
          <p:nvPr>
            <p:ph idx="1"/>
          </p:nvPr>
        </p:nvPicPr>
        <p:blipFill>
          <a:blip r:embed="rId2"/>
          <a:stretch>
            <a:fillRect/>
          </a:stretch>
        </p:blipFill>
        <p:spPr>
          <a:xfrm>
            <a:off x="870769" y="713065"/>
            <a:ext cx="7210425" cy="266700"/>
          </a:xfrm>
          <a:prstGeom prst="rect">
            <a:avLst/>
          </a:prstGeom>
        </p:spPr>
      </p:pic>
      <p:pic>
        <p:nvPicPr>
          <p:cNvPr id="9" name="Picture 8">
            <a:extLst>
              <a:ext uri="{FF2B5EF4-FFF2-40B4-BE49-F238E27FC236}">
                <a16:creationId xmlns:a16="http://schemas.microsoft.com/office/drawing/2014/main" id="{65E77C9F-BEAE-4DC9-9FD8-A397F4BFD5CB}"/>
              </a:ext>
            </a:extLst>
          </p:cNvPr>
          <p:cNvPicPr>
            <a:picLocks noChangeAspect="1"/>
          </p:cNvPicPr>
          <p:nvPr/>
        </p:nvPicPr>
        <p:blipFill>
          <a:blip r:embed="rId3"/>
          <a:stretch>
            <a:fillRect/>
          </a:stretch>
        </p:blipFill>
        <p:spPr>
          <a:xfrm>
            <a:off x="870769" y="979765"/>
            <a:ext cx="7210425" cy="3425896"/>
          </a:xfrm>
          <a:prstGeom prst="rect">
            <a:avLst/>
          </a:prstGeom>
        </p:spPr>
      </p:pic>
      <p:sp>
        <p:nvSpPr>
          <p:cNvPr id="10" name="Rectangle 9">
            <a:extLst>
              <a:ext uri="{FF2B5EF4-FFF2-40B4-BE49-F238E27FC236}">
                <a16:creationId xmlns:a16="http://schemas.microsoft.com/office/drawing/2014/main" id="{D29499FA-F4EE-415E-AF36-BB7B56D2E40A}"/>
              </a:ext>
            </a:extLst>
          </p:cNvPr>
          <p:cNvSpPr/>
          <p:nvPr/>
        </p:nvSpPr>
        <p:spPr>
          <a:xfrm>
            <a:off x="152400" y="4471710"/>
            <a:ext cx="9866651" cy="484748"/>
          </a:xfrm>
          <a:prstGeom prst="rect">
            <a:avLst/>
          </a:prstGeom>
        </p:spPr>
        <p:txBody>
          <a:bodyPr wrap="square">
            <a:spAutoFit/>
          </a:bodyPr>
          <a:lstStyle/>
          <a:p>
            <a:pPr>
              <a:lnSpc>
                <a:spcPct val="107000"/>
              </a:lnSpc>
              <a:spcAft>
                <a:spcPts val="800"/>
              </a:spcAft>
            </a:pPr>
            <a:r>
              <a:rPr lang="en-ZA" sz="900" dirty="0">
                <a:latin typeface="ArnoPro"/>
                <a:ea typeface="Calibri" panose="020F0502020204030204" pitchFamily="34" charset="0"/>
                <a:cs typeface="ArnoPro"/>
              </a:rPr>
              <a:t>Source: Gerald N. Cook &amp; Jeremy Goodwin, Airline Networks: A Comparison of Hub-and Spoke and Point-to-Point Systems, Journal of Aviation Aerospace Education &amp; Research (JAAER), </a:t>
            </a:r>
          </a:p>
          <a:p>
            <a:pPr>
              <a:lnSpc>
                <a:spcPct val="107000"/>
              </a:lnSpc>
              <a:spcAft>
                <a:spcPts val="800"/>
              </a:spcAft>
            </a:pPr>
            <a:r>
              <a:rPr lang="en-ZA" sz="900" dirty="0">
                <a:latin typeface="ArnoPro"/>
                <a:ea typeface="Calibri" panose="020F0502020204030204" pitchFamily="34" charset="0"/>
                <a:cs typeface="ArnoPro"/>
              </a:rPr>
              <a:t>Winter 2008, Volume 17, Number 2, Embry-Riddle Aeronautical University.</a:t>
            </a:r>
            <a:endParaRPr lang="en-ZA" sz="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0234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33856C6-03FE-4A83-AEB1-F745F19C7A16}"/>
              </a:ext>
            </a:extLst>
          </p:cNvPr>
          <p:cNvSpPr>
            <a:spLocks noGrp="1"/>
          </p:cNvSpPr>
          <p:nvPr>
            <p:ph type="title"/>
          </p:nvPr>
        </p:nvSpPr>
        <p:spPr/>
        <p:txBody>
          <a:bodyPr/>
          <a:lstStyle/>
          <a:p>
            <a:pPr algn="ctr"/>
            <a:r>
              <a:rPr lang="en-US" dirty="0"/>
              <a:t>Thank you</a:t>
            </a:r>
          </a:p>
        </p:txBody>
      </p:sp>
      <p:sp>
        <p:nvSpPr>
          <p:cNvPr id="4" name="Date Placeholder 3">
            <a:extLst>
              <a:ext uri="{FF2B5EF4-FFF2-40B4-BE49-F238E27FC236}">
                <a16:creationId xmlns:a16="http://schemas.microsoft.com/office/drawing/2014/main" id="{FF139523-E4F9-427B-94A4-27D0110D5358}"/>
              </a:ext>
            </a:extLst>
          </p:cNvPr>
          <p:cNvSpPr>
            <a:spLocks noGrp="1"/>
          </p:cNvSpPr>
          <p:nvPr>
            <p:ph type="dt" sz="half" idx="10"/>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1D83E8EA-5499-4221-8037-A411FB65F2B9}"/>
              </a:ext>
            </a:extLst>
          </p:cNvPr>
          <p:cNvSpPr>
            <a:spLocks noGrp="1"/>
          </p:cNvSpPr>
          <p:nvPr>
            <p:ph type="ftr" sz="quarter" idx="11"/>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8DC7D131-3B9D-4AFD-A325-4F7755330BBD}"/>
              </a:ext>
            </a:extLst>
          </p:cNvPr>
          <p:cNvSpPr>
            <a:spLocks noGrp="1"/>
          </p:cNvSpPr>
          <p:nvPr>
            <p:ph type="sldNum" sz="quarter" idx="12"/>
          </p:nvPr>
        </p:nvSpPr>
        <p:spPr/>
        <p:txBody>
          <a:bodyPr/>
          <a:lstStyle/>
          <a:p>
            <a:fld id="{42782948-4DBE-204D-AB9E-B65E067054AE}" type="slidenum">
              <a:rPr lang="en-US" smtClean="0"/>
              <a:pPr/>
              <a:t>56</a:t>
            </a:fld>
            <a:endParaRPr lang="en-US" dirty="0"/>
          </a:p>
        </p:txBody>
      </p:sp>
    </p:spTree>
    <p:extLst>
      <p:ext uri="{BB962C8B-B14F-4D97-AF65-F5344CB8AC3E}">
        <p14:creationId xmlns:p14="http://schemas.microsoft.com/office/powerpoint/2010/main" val="325045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718716"/>
            <a:ext cx="8839200" cy="4439873"/>
          </a:xfrm>
        </p:spPr>
        <p:txBody>
          <a:bodyPr>
            <a:normAutofit/>
          </a:bodyPr>
          <a:lstStyle/>
          <a:p>
            <a:pPr marL="342900" indent="-342900">
              <a:spcAft>
                <a:spcPts val="600"/>
              </a:spcAft>
              <a:buFont typeface="Arial" charset="0"/>
              <a:buChar char="•"/>
            </a:pPr>
            <a:endParaRPr lang="pt-BR" sz="1800" dirty="0">
              <a:solidFill>
                <a:schemeClr val="tx1"/>
              </a:solidFill>
            </a:endParaRPr>
          </a:p>
          <a:p>
            <a:pPr marL="342900" indent="-342900">
              <a:spcAft>
                <a:spcPts val="600"/>
              </a:spcAft>
              <a:buFont typeface="Arial" charset="0"/>
              <a:buChar char="•"/>
            </a:pPr>
            <a:endParaRPr lang="pt-BR" sz="1800" dirty="0">
              <a:solidFill>
                <a:schemeClr val="tx1"/>
              </a:solidFill>
            </a:endParaRPr>
          </a:p>
          <a:p>
            <a:pPr marL="0" indent="0">
              <a:spcAft>
                <a:spcPts val="600"/>
              </a:spcAft>
              <a:buNone/>
            </a:pPr>
            <a:endParaRPr lang="pt-BR" sz="1800" dirty="0">
              <a:solidFill>
                <a:schemeClr val="tx1"/>
              </a:solidFill>
            </a:endParaRPr>
          </a:p>
          <a:p>
            <a:pPr marL="342900" indent="-342900">
              <a:spcAft>
                <a:spcPts val="600"/>
              </a:spcAft>
              <a:buFont typeface="Arial" charset="0"/>
              <a:buChar char="•"/>
            </a:pPr>
            <a:endParaRPr lang="pt-BR" sz="1800" dirty="0">
              <a:solidFill>
                <a:schemeClr val="tx1"/>
              </a:solidFill>
            </a:endParaRPr>
          </a:p>
          <a:p>
            <a:pPr marL="0" indent="0">
              <a:spcAft>
                <a:spcPts val="600"/>
              </a:spcAft>
              <a:buNone/>
            </a:pPr>
            <a:endParaRPr lang="en-US" sz="1800" dirty="0">
              <a:solidFill>
                <a:schemeClr val="tx1"/>
              </a:solidFill>
            </a:endParaRP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p:txBody>
          <a:bodyPr/>
          <a:lstStyle/>
          <a:p>
            <a:fld id="{42782948-4DBE-204D-AB9E-B65E067054AE}" type="slidenum">
              <a:rPr lang="en-US" smtClean="0"/>
              <a:pPr/>
              <a:t>6</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152400" y="49692"/>
            <a:ext cx="8839200" cy="461665"/>
          </a:xfrm>
        </p:spPr>
        <p:txBody>
          <a:bodyPr/>
          <a:lstStyle/>
          <a:p>
            <a:r>
              <a:rPr lang="en-US" b="1" dirty="0"/>
              <a:t>Graphical Illustration of Over-border Passenger Traffic Flow</a:t>
            </a:r>
            <a:r>
              <a:rPr lang="en-US" dirty="0"/>
              <a:t>  </a:t>
            </a:r>
          </a:p>
        </p:txBody>
      </p:sp>
      <p:sp>
        <p:nvSpPr>
          <p:cNvPr id="4" name="Rectangle 3">
            <a:extLst>
              <a:ext uri="{FF2B5EF4-FFF2-40B4-BE49-F238E27FC236}">
                <a16:creationId xmlns:a16="http://schemas.microsoft.com/office/drawing/2014/main" id="{87031638-E907-4BC2-9C95-F52B164AD78D}"/>
              </a:ext>
            </a:extLst>
          </p:cNvPr>
          <p:cNvSpPr/>
          <p:nvPr/>
        </p:nvSpPr>
        <p:spPr>
          <a:xfrm>
            <a:off x="292100" y="438901"/>
            <a:ext cx="4572000" cy="646331"/>
          </a:xfrm>
          <a:prstGeom prst="rect">
            <a:avLst/>
          </a:prstGeom>
        </p:spPr>
        <p:txBody>
          <a:bodyPr>
            <a:spAutoFit/>
          </a:bodyPr>
          <a:lstStyle/>
          <a:p>
            <a:pPr algn="ctr"/>
            <a:r>
              <a:rPr lang="en-US" dirty="0"/>
              <a:t>Current Situation - Direct Over Border Access to Affected Airports</a:t>
            </a:r>
            <a:endParaRPr lang="en-ZA" dirty="0"/>
          </a:p>
        </p:txBody>
      </p:sp>
      <p:sp>
        <p:nvSpPr>
          <p:cNvPr id="5" name="Rectangle 4">
            <a:extLst>
              <a:ext uri="{FF2B5EF4-FFF2-40B4-BE49-F238E27FC236}">
                <a16:creationId xmlns:a16="http://schemas.microsoft.com/office/drawing/2014/main" id="{C6472EBB-5164-49AC-94FC-2F6FF5208BC7}"/>
              </a:ext>
            </a:extLst>
          </p:cNvPr>
          <p:cNvSpPr/>
          <p:nvPr/>
        </p:nvSpPr>
        <p:spPr>
          <a:xfrm>
            <a:off x="4641850" y="438901"/>
            <a:ext cx="4572000" cy="646331"/>
          </a:xfrm>
          <a:prstGeom prst="rect">
            <a:avLst/>
          </a:prstGeom>
        </p:spPr>
        <p:txBody>
          <a:bodyPr>
            <a:spAutoFit/>
          </a:bodyPr>
          <a:lstStyle/>
          <a:p>
            <a:pPr algn="ctr"/>
            <a:r>
              <a:rPr lang="en-US" dirty="0"/>
              <a:t>Proposed ‘Hub’ Model Over Border Access only via three ‘Hubs</a:t>
            </a:r>
            <a:endParaRPr lang="en-ZA" sz="1600" dirty="0"/>
          </a:p>
        </p:txBody>
      </p:sp>
      <p:pic>
        <p:nvPicPr>
          <p:cNvPr id="7" name="Picture 6">
            <a:extLst>
              <a:ext uri="{FF2B5EF4-FFF2-40B4-BE49-F238E27FC236}">
                <a16:creationId xmlns:a16="http://schemas.microsoft.com/office/drawing/2014/main" id="{D7561526-2F32-4931-9125-666B86D274F0}"/>
              </a:ext>
            </a:extLst>
          </p:cNvPr>
          <p:cNvPicPr>
            <a:picLocks noChangeAspect="1"/>
          </p:cNvPicPr>
          <p:nvPr/>
        </p:nvPicPr>
        <p:blipFill>
          <a:blip r:embed="rId2"/>
          <a:stretch>
            <a:fillRect/>
          </a:stretch>
        </p:blipFill>
        <p:spPr>
          <a:xfrm>
            <a:off x="927100" y="1115295"/>
            <a:ext cx="2506002" cy="3717237"/>
          </a:xfrm>
          <a:prstGeom prst="rect">
            <a:avLst/>
          </a:prstGeom>
        </p:spPr>
      </p:pic>
      <p:pic>
        <p:nvPicPr>
          <p:cNvPr id="21" name="Picture 20">
            <a:extLst>
              <a:ext uri="{FF2B5EF4-FFF2-40B4-BE49-F238E27FC236}">
                <a16:creationId xmlns:a16="http://schemas.microsoft.com/office/drawing/2014/main" id="{06E609A9-D957-44C3-ACB1-821581ED82AD}"/>
              </a:ext>
            </a:extLst>
          </p:cNvPr>
          <p:cNvPicPr>
            <a:picLocks noChangeAspect="1"/>
          </p:cNvPicPr>
          <p:nvPr/>
        </p:nvPicPr>
        <p:blipFill>
          <a:blip r:embed="rId3"/>
          <a:stretch>
            <a:fillRect/>
          </a:stretch>
        </p:blipFill>
        <p:spPr>
          <a:xfrm>
            <a:off x="5863403" y="1014820"/>
            <a:ext cx="2527300" cy="3717237"/>
          </a:xfrm>
          <a:prstGeom prst="rect">
            <a:avLst/>
          </a:prstGeom>
        </p:spPr>
      </p:pic>
      <p:pic>
        <p:nvPicPr>
          <p:cNvPr id="22" name="Picture 21">
            <a:extLst>
              <a:ext uri="{FF2B5EF4-FFF2-40B4-BE49-F238E27FC236}">
                <a16:creationId xmlns:a16="http://schemas.microsoft.com/office/drawing/2014/main" id="{DCABE5CA-6713-4A7C-BC2D-CE5B06F659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54401" y="4743170"/>
            <a:ext cx="2409002" cy="258444"/>
          </a:xfrm>
          <a:prstGeom prst="rect">
            <a:avLst/>
          </a:prstGeom>
          <a:noFill/>
          <a:ln>
            <a:solidFill>
              <a:schemeClr val="accent1"/>
            </a:solidFill>
          </a:ln>
        </p:spPr>
      </p:pic>
      <p:sp>
        <p:nvSpPr>
          <p:cNvPr id="10" name="Footer Placeholder 2">
            <a:extLst>
              <a:ext uri="{FF2B5EF4-FFF2-40B4-BE49-F238E27FC236}">
                <a16:creationId xmlns:a16="http://schemas.microsoft.com/office/drawing/2014/main" id="{046EF8D1-FD88-4BA8-93C7-D3379A8833C7}"/>
              </a:ext>
            </a:extLst>
          </p:cNvPr>
          <p:cNvSpPr>
            <a:spLocks noGrp="1"/>
          </p:cNvSpPr>
          <p:nvPr>
            <p:ph type="ftr" sz="quarter" idx="3"/>
          </p:nvPr>
        </p:nvSpPr>
        <p:spPr>
          <a:xfrm>
            <a:off x="6021903" y="4816948"/>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21091920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F965C-7F62-4550-AD92-058730A62587}"/>
              </a:ext>
            </a:extLst>
          </p:cNvPr>
          <p:cNvSpPr>
            <a:spLocks noGrp="1"/>
          </p:cNvSpPr>
          <p:nvPr>
            <p:ph idx="1"/>
          </p:nvPr>
        </p:nvSpPr>
        <p:spPr>
          <a:xfrm>
            <a:off x="152400" y="443176"/>
            <a:ext cx="8991600" cy="3334857"/>
          </a:xfrm>
        </p:spPr>
        <p:txBody>
          <a:bodyPr>
            <a:noAutofit/>
          </a:bodyPr>
          <a:lstStyle/>
          <a:p>
            <a:r>
              <a:rPr lang="en-US" sz="1800" dirty="0"/>
              <a:t>Analysis mostly focused on the interests of </a:t>
            </a:r>
            <a:r>
              <a:rPr lang="en-US" sz="1800" u="sng" dirty="0"/>
              <a:t>suppliers</a:t>
            </a:r>
            <a:r>
              <a:rPr lang="en-US" sz="1800" dirty="0"/>
              <a:t> (Nacala airport and LAM) and not the interests of </a:t>
            </a:r>
            <a:r>
              <a:rPr lang="en-US" sz="1800" u="sng" dirty="0"/>
              <a:t>demand</a:t>
            </a:r>
            <a:r>
              <a:rPr lang="en-US" sz="1800" dirty="0"/>
              <a:t> (Passengers and other stakeholders, tourism, investors, business, economy, employment).</a:t>
            </a:r>
          </a:p>
          <a:p>
            <a:r>
              <a:rPr lang="en-US" sz="1800" dirty="0"/>
              <a:t>Represent a step back from the direction of economic liberalization and competition</a:t>
            </a:r>
          </a:p>
          <a:p>
            <a:r>
              <a:rPr lang="en-ZA" sz="1800" dirty="0"/>
              <a:t>Would reduce direct over-border connectivity, especially at outlying </a:t>
            </a:r>
            <a:r>
              <a:rPr lang="en-US" sz="1800" dirty="0"/>
              <a:t>provinces of Mozambique contrary to multi-lateral attempts to increase cross borders flights in the region (e.g. the Declaration of Solemn Commitment towards the immediate implementation of the Yamoussoukro Decision).</a:t>
            </a:r>
          </a:p>
          <a:p>
            <a:r>
              <a:rPr lang="en-US" sz="1800" dirty="0"/>
              <a:t>Reduction in connectivity is contrary to ICAO recommendations (to increase connectivity) as current direct flights would now have to operate via additional and unnecessary transit points, trips would be longer, users will be exposed to additional risks of delay and prices will rise.</a:t>
            </a:r>
          </a:p>
          <a:p>
            <a:r>
              <a:rPr lang="en-US" sz="1800" dirty="0"/>
              <a:t>Such a reversal in policy direction would also obviate the economic benefits, employment and investment which was brought about by the opening of such airports</a:t>
            </a:r>
          </a:p>
          <a:p>
            <a:r>
              <a:rPr lang="en-US" sz="1800" dirty="0"/>
              <a:t>May assist LAM to monopolize the domestic market (competition risks)</a:t>
            </a:r>
          </a:p>
        </p:txBody>
      </p:sp>
      <p:sp>
        <p:nvSpPr>
          <p:cNvPr id="6" name="Slide Number Placeholder 5">
            <a:extLst>
              <a:ext uri="{FF2B5EF4-FFF2-40B4-BE49-F238E27FC236}">
                <a16:creationId xmlns:a16="http://schemas.microsoft.com/office/drawing/2014/main" id="{87944A75-1174-4285-BD51-87FA6F8C600B}"/>
              </a:ext>
            </a:extLst>
          </p:cNvPr>
          <p:cNvSpPr>
            <a:spLocks noGrp="1"/>
          </p:cNvSpPr>
          <p:nvPr>
            <p:ph type="sldNum" sz="quarter" idx="4"/>
          </p:nvPr>
        </p:nvSpPr>
        <p:spPr>
          <a:xfrm>
            <a:off x="6858000" y="4844639"/>
            <a:ext cx="2133600" cy="186148"/>
          </a:xfrm>
        </p:spPr>
        <p:txBody>
          <a:bodyPr/>
          <a:lstStyle/>
          <a:p>
            <a:fld id="{42782948-4DBE-204D-AB9E-B65E067054AE}" type="slidenum">
              <a:rPr lang="en-US" smtClean="0"/>
              <a:pPr/>
              <a:t>7</a:t>
            </a:fld>
            <a:endParaRPr lang="en-US" dirty="0"/>
          </a:p>
        </p:txBody>
      </p:sp>
      <p:sp>
        <p:nvSpPr>
          <p:cNvPr id="8" name="Title 7">
            <a:extLst>
              <a:ext uri="{FF2B5EF4-FFF2-40B4-BE49-F238E27FC236}">
                <a16:creationId xmlns:a16="http://schemas.microsoft.com/office/drawing/2014/main" id="{3D0EE312-22AB-47C0-9BE8-61325B69E52B}"/>
              </a:ext>
            </a:extLst>
          </p:cNvPr>
          <p:cNvSpPr>
            <a:spLocks noGrp="1"/>
          </p:cNvSpPr>
          <p:nvPr>
            <p:ph type="title"/>
          </p:nvPr>
        </p:nvSpPr>
        <p:spPr>
          <a:xfrm>
            <a:off x="266700" y="88336"/>
            <a:ext cx="7772400" cy="461665"/>
          </a:xfrm>
        </p:spPr>
        <p:txBody>
          <a:bodyPr/>
          <a:lstStyle/>
          <a:p>
            <a:r>
              <a:rPr lang="en-ZA" b="1" dirty="0"/>
              <a:t>Main Concerns of the Analysis and Proposal</a:t>
            </a:r>
            <a:r>
              <a:rPr lang="en-ZA" dirty="0"/>
              <a:t> </a:t>
            </a:r>
            <a:endParaRPr lang="en-US" dirty="0"/>
          </a:p>
        </p:txBody>
      </p:sp>
      <p:sp>
        <p:nvSpPr>
          <p:cNvPr id="5" name="Footer Placeholder 2">
            <a:extLst>
              <a:ext uri="{FF2B5EF4-FFF2-40B4-BE49-F238E27FC236}">
                <a16:creationId xmlns:a16="http://schemas.microsoft.com/office/drawing/2014/main" id="{C8DC0109-C336-41EF-9C8D-89861AC0C097}"/>
              </a:ext>
            </a:extLst>
          </p:cNvPr>
          <p:cNvSpPr>
            <a:spLocks noGrp="1"/>
          </p:cNvSpPr>
          <p:nvPr>
            <p:ph type="ftr" sz="quarter" idx="3"/>
          </p:nvPr>
        </p:nvSpPr>
        <p:spPr>
          <a:xfrm>
            <a:off x="6248400" y="4660714"/>
            <a:ext cx="2895600" cy="184666"/>
          </a:xfrm>
        </p:spPr>
        <p:txBody>
          <a:bodyPr/>
          <a:lstStyle/>
          <a:p>
            <a:r>
              <a:rPr lang="en-US" dirty="0"/>
              <a:t>STTA - Study of the impact of closing six international/regional airports in Mozambique</a:t>
            </a:r>
          </a:p>
        </p:txBody>
      </p:sp>
    </p:spTree>
    <p:extLst>
      <p:ext uri="{BB962C8B-B14F-4D97-AF65-F5344CB8AC3E}">
        <p14:creationId xmlns:p14="http://schemas.microsoft.com/office/powerpoint/2010/main" val="385249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FB848-9169-44A3-A426-7196A08A256B}"/>
              </a:ext>
            </a:extLst>
          </p:cNvPr>
          <p:cNvSpPr>
            <a:spLocks noGrp="1"/>
          </p:cNvSpPr>
          <p:nvPr>
            <p:ph idx="1"/>
          </p:nvPr>
        </p:nvSpPr>
        <p:spPr>
          <a:xfrm>
            <a:off x="304799" y="504101"/>
            <a:ext cx="8686801" cy="4680674"/>
          </a:xfrm>
        </p:spPr>
        <p:txBody>
          <a:bodyPr>
            <a:normAutofit/>
          </a:bodyPr>
          <a:lstStyle/>
          <a:p>
            <a:r>
              <a:rPr lang="en-US" sz="1900" dirty="0"/>
              <a:t>AdM proposal incorrectly states that South Africa reduced number of international airports to 3, which is incorrect. South Africa currently has 10 international airports. </a:t>
            </a:r>
          </a:p>
          <a:p>
            <a:r>
              <a:rPr lang="en-US" sz="1900" dirty="0"/>
              <a:t>No quantum of cost savings were quantified AdM’s (would be negligible if any = remain open for non-scheduled international flights)</a:t>
            </a:r>
          </a:p>
          <a:p>
            <a:r>
              <a:rPr lang="en-US" sz="1900" dirty="0"/>
              <a:t>Analysis assumes an immediate large </a:t>
            </a:r>
            <a:r>
              <a:rPr lang="en-US" sz="1900" u="sng" dirty="0"/>
              <a:t>increase of 71%</a:t>
            </a:r>
            <a:r>
              <a:rPr lang="en-US" sz="1900" dirty="0"/>
              <a:t> in LAM’s fleet by five regional </a:t>
            </a:r>
            <a:r>
              <a:rPr lang="en-US" sz="1900" u="sng" dirty="0"/>
              <a:t>aircraft</a:t>
            </a:r>
            <a:r>
              <a:rPr lang="en-US" sz="1900" dirty="0"/>
              <a:t> - it currently has 7 aircraft) and 48% more </a:t>
            </a:r>
            <a:r>
              <a:rPr lang="en-US" sz="1900" u="sng" dirty="0"/>
              <a:t>seat capacity</a:t>
            </a:r>
            <a:r>
              <a:rPr lang="en-US" sz="1900" dirty="0"/>
              <a:t> (= a new regional airline model) operating new unproven routes from a zero base of customer support</a:t>
            </a:r>
          </a:p>
          <a:p>
            <a:r>
              <a:rPr lang="en-US" sz="1900" dirty="0"/>
              <a:t>Assumption that </a:t>
            </a:r>
            <a:r>
              <a:rPr lang="en-US" sz="1900" u="sng" dirty="0"/>
              <a:t>demand will immediately rise </a:t>
            </a:r>
            <a:r>
              <a:rPr lang="en-US" sz="1900" dirty="0"/>
              <a:t>to </a:t>
            </a:r>
            <a:r>
              <a:rPr lang="en-US" sz="1900" u="sng" dirty="0"/>
              <a:t>match</a:t>
            </a:r>
            <a:r>
              <a:rPr lang="en-US" sz="1900" dirty="0"/>
              <a:t> the level of </a:t>
            </a:r>
            <a:r>
              <a:rPr lang="en-US" sz="1900" u="sng" dirty="0"/>
              <a:t>capacity increase</a:t>
            </a:r>
            <a:r>
              <a:rPr lang="en-US" sz="1900" dirty="0"/>
              <a:t>, (actual overall pax traffic volumes are going down)</a:t>
            </a:r>
          </a:p>
          <a:p>
            <a:r>
              <a:rPr lang="en-US" sz="1900" dirty="0"/>
              <a:t>Contains no market research, historical substantiation or future assumptions that support its pax projections. </a:t>
            </a:r>
          </a:p>
          <a:p>
            <a:r>
              <a:rPr lang="en-US" sz="1900" dirty="0"/>
              <a:t>The proposed pax traffic numbers are highly speculative and simply unrealistic.</a:t>
            </a:r>
            <a:r>
              <a:rPr lang="en-US" sz="2000" dirty="0"/>
              <a:t> </a:t>
            </a:r>
            <a:endParaRPr lang="en-ZA" dirty="0"/>
          </a:p>
        </p:txBody>
      </p:sp>
      <p:sp>
        <p:nvSpPr>
          <p:cNvPr id="4" name="Date Placeholder 3">
            <a:extLst>
              <a:ext uri="{FF2B5EF4-FFF2-40B4-BE49-F238E27FC236}">
                <a16:creationId xmlns:a16="http://schemas.microsoft.com/office/drawing/2014/main" id="{81D2F8A4-B1B9-4D7D-8866-D8C60073E2CB}"/>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2C49368A-1B00-43B6-B7DA-C12FF7B08568}"/>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49D5B91D-8644-46D0-B8E1-D43E21A8EE0F}"/>
              </a:ext>
            </a:extLst>
          </p:cNvPr>
          <p:cNvSpPr>
            <a:spLocks noGrp="1"/>
          </p:cNvSpPr>
          <p:nvPr>
            <p:ph type="sldNum" sz="quarter" idx="4"/>
          </p:nvPr>
        </p:nvSpPr>
        <p:spPr/>
        <p:txBody>
          <a:bodyPr/>
          <a:lstStyle/>
          <a:p>
            <a:fld id="{42782948-4DBE-204D-AB9E-B65E067054AE}" type="slidenum">
              <a:rPr lang="en-US" smtClean="0"/>
              <a:pPr/>
              <a:t>8</a:t>
            </a:fld>
            <a:endParaRPr lang="en-US" dirty="0"/>
          </a:p>
        </p:txBody>
      </p:sp>
      <p:sp>
        <p:nvSpPr>
          <p:cNvPr id="7" name="Text Placeholder 6">
            <a:extLst>
              <a:ext uri="{FF2B5EF4-FFF2-40B4-BE49-F238E27FC236}">
                <a16:creationId xmlns:a16="http://schemas.microsoft.com/office/drawing/2014/main" id="{41A936DB-9771-461B-B069-BE4093E9E98D}"/>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635F1D28-F9F7-4F49-A157-AA4CCFB116FB}"/>
              </a:ext>
            </a:extLst>
          </p:cNvPr>
          <p:cNvSpPr>
            <a:spLocks noGrp="1"/>
          </p:cNvSpPr>
          <p:nvPr>
            <p:ph type="title"/>
          </p:nvPr>
        </p:nvSpPr>
        <p:spPr>
          <a:xfrm>
            <a:off x="152399" y="56814"/>
            <a:ext cx="8839201" cy="461665"/>
          </a:xfrm>
        </p:spPr>
        <p:txBody>
          <a:bodyPr/>
          <a:lstStyle/>
          <a:p>
            <a:r>
              <a:rPr lang="en-US" dirty="0"/>
              <a:t>Problems with the substance and details and of the AdM proposal </a:t>
            </a:r>
            <a:r>
              <a:rPr lang="en-US" sz="1100" dirty="0"/>
              <a:t>(part 1)</a:t>
            </a:r>
            <a:endParaRPr lang="en-ZA" dirty="0"/>
          </a:p>
        </p:txBody>
      </p:sp>
    </p:spTree>
    <p:extLst>
      <p:ext uri="{BB962C8B-B14F-4D97-AF65-F5344CB8AC3E}">
        <p14:creationId xmlns:p14="http://schemas.microsoft.com/office/powerpoint/2010/main" val="242154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38F10B-9CE6-4DEB-8D5F-D139393FF94B}"/>
              </a:ext>
            </a:extLst>
          </p:cNvPr>
          <p:cNvSpPr>
            <a:spLocks noGrp="1"/>
          </p:cNvSpPr>
          <p:nvPr>
            <p:ph idx="1"/>
          </p:nvPr>
        </p:nvSpPr>
        <p:spPr>
          <a:xfrm>
            <a:off x="152398" y="521583"/>
            <a:ext cx="8597902" cy="4542744"/>
          </a:xfrm>
        </p:spPr>
        <p:txBody>
          <a:bodyPr>
            <a:normAutofit/>
          </a:bodyPr>
          <a:lstStyle/>
          <a:p>
            <a:r>
              <a:rPr lang="en-US" sz="1900" dirty="0"/>
              <a:t>Demand takes time to develop, during which airlines incur huge start-up losses</a:t>
            </a:r>
          </a:p>
          <a:p>
            <a:r>
              <a:rPr lang="en-US" sz="1900" dirty="0"/>
              <a:t>LAM is not in a healthy financial position to assume such risks</a:t>
            </a:r>
          </a:p>
          <a:p>
            <a:r>
              <a:rPr lang="en-US" sz="1900" dirty="0"/>
              <a:t>Mismatch of projected routes and pax projections and the AdM proposed routes (e.g. flights to Tete and Quelimane, Chimoio and Nampula are planned to be operated from Maputo, and not from Beria as is contained in the AdM proposal)</a:t>
            </a:r>
          </a:p>
          <a:p>
            <a:r>
              <a:rPr lang="en-US" sz="1900" dirty="0"/>
              <a:t>Pax traffic in Mozambique is </a:t>
            </a:r>
            <a:r>
              <a:rPr lang="en-US" sz="1900" u="sng" dirty="0"/>
              <a:t>sparse</a:t>
            </a:r>
            <a:r>
              <a:rPr lang="en-US" sz="1900" dirty="0"/>
              <a:t> (not dense), below critical mass for proposed rapid increase</a:t>
            </a:r>
          </a:p>
          <a:p>
            <a:r>
              <a:rPr lang="en-US" sz="1900" dirty="0"/>
              <a:t>For consumers, the proposal implies </a:t>
            </a:r>
            <a:r>
              <a:rPr lang="en-ZA" sz="1900" dirty="0"/>
              <a:t>additional cost, longer journey time and loss of connectivity</a:t>
            </a:r>
          </a:p>
          <a:p>
            <a:r>
              <a:rPr lang="en-US" sz="1900" dirty="0"/>
              <a:t>Risk = existing </a:t>
            </a:r>
            <a:r>
              <a:rPr lang="en-ZA" sz="1900" dirty="0"/>
              <a:t>volumes of passengers from neighbouring countries may </a:t>
            </a:r>
            <a:r>
              <a:rPr lang="en-ZA" sz="1900" u="sng" dirty="0"/>
              <a:t>reduce</a:t>
            </a:r>
            <a:r>
              <a:rPr lang="en-ZA" sz="1900" dirty="0"/>
              <a:t> </a:t>
            </a:r>
            <a:r>
              <a:rPr lang="en-ZA" sz="1900" u="sng" dirty="0"/>
              <a:t>substantially</a:t>
            </a:r>
            <a:r>
              <a:rPr lang="en-ZA" sz="1900" dirty="0"/>
              <a:t> with </a:t>
            </a:r>
            <a:r>
              <a:rPr lang="en-ZA" sz="1900" u="sng" dirty="0"/>
              <a:t>severe negative consequences</a:t>
            </a:r>
            <a:r>
              <a:rPr lang="en-ZA" sz="1900" dirty="0"/>
              <a:t> to more outlying communities and economies</a:t>
            </a:r>
            <a:endParaRPr lang="pt-BR" sz="1900" dirty="0"/>
          </a:p>
          <a:p>
            <a:endParaRPr lang="en-ZA" dirty="0"/>
          </a:p>
        </p:txBody>
      </p:sp>
      <p:sp>
        <p:nvSpPr>
          <p:cNvPr id="4" name="Date Placeholder 3">
            <a:extLst>
              <a:ext uri="{FF2B5EF4-FFF2-40B4-BE49-F238E27FC236}">
                <a16:creationId xmlns:a16="http://schemas.microsoft.com/office/drawing/2014/main" id="{105F24B7-E6B5-40E6-A916-935DA207497D}"/>
              </a:ext>
            </a:extLst>
          </p:cNvPr>
          <p:cNvSpPr>
            <a:spLocks noGrp="1"/>
          </p:cNvSpPr>
          <p:nvPr>
            <p:ph type="dt" sz="half" idx="2"/>
          </p:nvPr>
        </p:nvSpPr>
        <p:spPr/>
        <p:txBody>
          <a:bodyPr/>
          <a:lstStyle/>
          <a:p>
            <a:fld id="{193355D5-F1DA-0F48-9E7E-0A3FEBF9FF84}" type="datetime1">
              <a:rPr lang="en-US" smtClean="0"/>
              <a:pPr/>
              <a:t>1/8/2018</a:t>
            </a:fld>
            <a:endParaRPr lang="en-US" dirty="0"/>
          </a:p>
        </p:txBody>
      </p:sp>
      <p:sp>
        <p:nvSpPr>
          <p:cNvPr id="5" name="Footer Placeholder 4">
            <a:extLst>
              <a:ext uri="{FF2B5EF4-FFF2-40B4-BE49-F238E27FC236}">
                <a16:creationId xmlns:a16="http://schemas.microsoft.com/office/drawing/2014/main" id="{5BE6C014-4788-487C-9D4D-699AA0F34790}"/>
              </a:ext>
            </a:extLst>
          </p:cNvPr>
          <p:cNvSpPr>
            <a:spLocks noGrp="1"/>
          </p:cNvSpPr>
          <p:nvPr>
            <p:ph type="ftr" sz="quarter" idx="3"/>
          </p:nvPr>
        </p:nvSpPr>
        <p:spPr>
          <a:xfrm>
            <a:off x="3124200" y="4845380"/>
            <a:ext cx="2895600" cy="184666"/>
          </a:xfrm>
        </p:spPr>
        <p:txBody>
          <a:bodyPr/>
          <a:lstStyle/>
          <a:p>
            <a:r>
              <a:rPr lang="en-US" dirty="0"/>
              <a:t>STTA - Study of the impact of closing six international/regional airports in Mozambique</a:t>
            </a:r>
          </a:p>
        </p:txBody>
      </p:sp>
      <p:sp>
        <p:nvSpPr>
          <p:cNvPr id="6" name="Slide Number Placeholder 5">
            <a:extLst>
              <a:ext uri="{FF2B5EF4-FFF2-40B4-BE49-F238E27FC236}">
                <a16:creationId xmlns:a16="http://schemas.microsoft.com/office/drawing/2014/main" id="{BCBFABC6-215F-4056-8EB6-848013CFEB5C}"/>
              </a:ext>
            </a:extLst>
          </p:cNvPr>
          <p:cNvSpPr>
            <a:spLocks noGrp="1"/>
          </p:cNvSpPr>
          <p:nvPr>
            <p:ph type="sldNum" sz="quarter" idx="4"/>
          </p:nvPr>
        </p:nvSpPr>
        <p:spPr/>
        <p:txBody>
          <a:bodyPr/>
          <a:lstStyle/>
          <a:p>
            <a:fld id="{42782948-4DBE-204D-AB9E-B65E067054AE}" type="slidenum">
              <a:rPr lang="en-US" smtClean="0"/>
              <a:pPr/>
              <a:t>9</a:t>
            </a:fld>
            <a:endParaRPr lang="en-US" dirty="0"/>
          </a:p>
        </p:txBody>
      </p:sp>
      <p:sp>
        <p:nvSpPr>
          <p:cNvPr id="7" name="Text Placeholder 6">
            <a:extLst>
              <a:ext uri="{FF2B5EF4-FFF2-40B4-BE49-F238E27FC236}">
                <a16:creationId xmlns:a16="http://schemas.microsoft.com/office/drawing/2014/main" id="{7763E55A-F4AF-4947-B0DA-E59ADF73ABDB}"/>
              </a:ext>
            </a:extLst>
          </p:cNvPr>
          <p:cNvSpPr>
            <a:spLocks noGrp="1"/>
          </p:cNvSpPr>
          <p:nvPr>
            <p:ph type="body" sz="quarter" idx="12"/>
          </p:nvPr>
        </p:nvSpPr>
        <p:spPr/>
        <p:txBody>
          <a:bodyPr/>
          <a:lstStyle/>
          <a:p>
            <a:endParaRPr lang="en-ZA" dirty="0"/>
          </a:p>
        </p:txBody>
      </p:sp>
      <p:sp>
        <p:nvSpPr>
          <p:cNvPr id="8" name="Title 7">
            <a:extLst>
              <a:ext uri="{FF2B5EF4-FFF2-40B4-BE49-F238E27FC236}">
                <a16:creationId xmlns:a16="http://schemas.microsoft.com/office/drawing/2014/main" id="{427277D6-90B5-4470-8250-7B5D1355AC7F}"/>
              </a:ext>
            </a:extLst>
          </p:cNvPr>
          <p:cNvSpPr>
            <a:spLocks noGrp="1"/>
          </p:cNvSpPr>
          <p:nvPr>
            <p:ph type="title"/>
          </p:nvPr>
        </p:nvSpPr>
        <p:spPr>
          <a:xfrm>
            <a:off x="152400" y="120448"/>
            <a:ext cx="8839202" cy="461665"/>
          </a:xfrm>
        </p:spPr>
        <p:txBody>
          <a:bodyPr/>
          <a:lstStyle/>
          <a:p>
            <a:r>
              <a:rPr lang="en-US" dirty="0"/>
              <a:t>Problems with the substance and details and of the AdM proposal </a:t>
            </a:r>
            <a:r>
              <a:rPr lang="en-US" sz="1100" dirty="0"/>
              <a:t>(part 2)</a:t>
            </a:r>
            <a:endParaRPr lang="en-ZA" sz="1100" dirty="0"/>
          </a:p>
        </p:txBody>
      </p:sp>
    </p:spTree>
    <p:extLst>
      <p:ext uri="{BB962C8B-B14F-4D97-AF65-F5344CB8AC3E}">
        <p14:creationId xmlns:p14="http://schemas.microsoft.com/office/powerpoint/2010/main" val="1174431740"/>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themeOverride>
</file>

<file path=docProps/app.xml><?xml version="1.0" encoding="utf-8"?>
<Properties xmlns="http://schemas.openxmlformats.org/officeDocument/2006/extended-properties" xmlns:vt="http://schemas.openxmlformats.org/officeDocument/2006/docPropsVTypes">
  <Template/>
  <TotalTime>24126</TotalTime>
  <Words>5172</Words>
  <Application>Microsoft Office PowerPoint</Application>
  <PresentationFormat>Custom</PresentationFormat>
  <Paragraphs>502</Paragraphs>
  <Slides>56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ArnoPro</vt:lpstr>
      <vt:lpstr>Calibri</vt:lpstr>
      <vt:lpstr>Gill Sans MT</vt:lpstr>
      <vt:lpstr>Times New Roman</vt:lpstr>
      <vt:lpstr>Wingdings</vt:lpstr>
      <vt:lpstr>16.9-Template_12.7.2016</vt:lpstr>
      <vt:lpstr>  STTA - Study of the impact of closing six international/regional airports in Mozambique (part 1) </vt:lpstr>
      <vt:lpstr>Current Mozambique Aviation Policy</vt:lpstr>
      <vt:lpstr>Impact of Mozambique Aviation Policy</vt:lpstr>
      <vt:lpstr>AdM's Proposal</vt:lpstr>
      <vt:lpstr>Proposed ‘Hub’ Airport Strategy  </vt:lpstr>
      <vt:lpstr>Graphical Illustration of Over-border Passenger Traffic Flow  </vt:lpstr>
      <vt:lpstr>Main Concerns of the Analysis and Proposal </vt:lpstr>
      <vt:lpstr>Problems with the substance and details and of the AdM proposal (part 1)</vt:lpstr>
      <vt:lpstr>Problems with the substance and details and of the AdM proposal (part 2)</vt:lpstr>
      <vt:lpstr>What are Airline Hub Operations</vt:lpstr>
      <vt:lpstr>Airline Hub and Spoke Route Systems</vt:lpstr>
      <vt:lpstr>Airline Point-to-Point Route Systems</vt:lpstr>
      <vt:lpstr>LAM’s Route System</vt:lpstr>
      <vt:lpstr>LAM’s Route System</vt:lpstr>
      <vt:lpstr>Air transport economics perspective</vt:lpstr>
      <vt:lpstr>Air transport economics perspective</vt:lpstr>
      <vt:lpstr>Concept of catchment areas</vt:lpstr>
      <vt:lpstr>Concept of catchment areas</vt:lpstr>
      <vt:lpstr>Pax traffic throughput at all affected (‘spoke’) airports</vt:lpstr>
      <vt:lpstr>Origin and destination (Pax traffic flow) - Pemba</vt:lpstr>
      <vt:lpstr>Discussions at Pemba</vt:lpstr>
      <vt:lpstr>Pemba - Destination Attributes (Part 1)</vt:lpstr>
      <vt:lpstr>Pemba - Destination Attributes (Part 2)</vt:lpstr>
      <vt:lpstr>Pemba - Destination Attributes (part 2)</vt:lpstr>
      <vt:lpstr>Pemba views on AdM's Proposal       Page 1</vt:lpstr>
      <vt:lpstr>Pemba views on AdM's Proposal       Page 2</vt:lpstr>
      <vt:lpstr>Discussions at Nampula</vt:lpstr>
      <vt:lpstr>Origin and destination (Pax traffic flow) Nampula</vt:lpstr>
      <vt:lpstr>Nampula - Destination Attributes</vt:lpstr>
      <vt:lpstr>Nampula - views on AdM's Proposal      Page 1</vt:lpstr>
      <vt:lpstr>Nampula - views on AdM's Proposal      Page 2</vt:lpstr>
      <vt:lpstr>Road between Nampula and Nacala</vt:lpstr>
      <vt:lpstr>Discussions at Nacala</vt:lpstr>
      <vt:lpstr>Nacala - Destination Attributes        Part 1</vt:lpstr>
      <vt:lpstr>Nacala - Destination Attributes       Part 2</vt:lpstr>
      <vt:lpstr>Nacala - views on AdM's Proposal</vt:lpstr>
      <vt:lpstr>Discussions at Tete</vt:lpstr>
      <vt:lpstr>Origin and destination (Pax traffic flow) Tete</vt:lpstr>
      <vt:lpstr>Tete - Destination Attributes        Part 2</vt:lpstr>
      <vt:lpstr>Tete - Views on AdM's Proposal        Page 1</vt:lpstr>
      <vt:lpstr>Tete - Views on AdM's Proposal        Page 2</vt:lpstr>
      <vt:lpstr>Discussions at Vilanculos</vt:lpstr>
      <vt:lpstr>Origin and destination (Pax traffic flow) - Vilanculos</vt:lpstr>
      <vt:lpstr>Vilanculos – Destination          Part 1</vt:lpstr>
      <vt:lpstr>Vilanculos – Destination          Part 2</vt:lpstr>
      <vt:lpstr>Vilanculos - views on AdM's Proposal</vt:lpstr>
      <vt:lpstr>Origin and destination (Pax traffic flow) - Inhambane</vt:lpstr>
      <vt:lpstr>Recommendations:  What should be done?     Part 1</vt:lpstr>
      <vt:lpstr>Recommendations:  What should be done?     Part 2</vt:lpstr>
      <vt:lpstr>Back-up Slides</vt:lpstr>
      <vt:lpstr>LAM - Aircraft and Seat Capacity expansion</vt:lpstr>
      <vt:lpstr>Airports Compared JNB CPT MPM</vt:lpstr>
      <vt:lpstr>International Airports in the Region</vt:lpstr>
      <vt:lpstr>Proposed Routes to motivate AdM's Proposal</vt:lpstr>
      <vt:lpstr>Comparison of the two airline route network systems Part 2</vt:lpstr>
      <vt:lpstr>Thank you</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Alima Hussein</cp:lastModifiedBy>
  <cp:revision>394</cp:revision>
  <dcterms:created xsi:type="dcterms:W3CDTF">2017-03-16T17:43:27Z</dcterms:created>
  <dcterms:modified xsi:type="dcterms:W3CDTF">2018-01-08T12:54:23Z</dcterms:modified>
</cp:coreProperties>
</file>